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91" r:id="rId22"/>
    <p:sldId id="292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60" r:id="rId34"/>
    <p:sldId id="290" r:id="rId35"/>
    <p:sldId id="293" r:id="rId36"/>
    <p:sldId id="294" r:id="rId37"/>
    <p:sldId id="299" r:id="rId38"/>
    <p:sldId id="296" r:id="rId39"/>
    <p:sldId id="298" r:id="rId40"/>
    <p:sldId id="301" r:id="rId41"/>
    <p:sldId id="262" r:id="rId42"/>
    <p:sldId id="263" r:id="rId43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CC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2"/>
    <p:restoredTop sz="94634"/>
  </p:normalViewPr>
  <p:slideViewPr>
    <p:cSldViewPr snapToGrid="0">
      <p:cViewPr varScale="1">
        <p:scale>
          <a:sx n="68" d="100"/>
          <a:sy n="68" d="100"/>
        </p:scale>
        <p:origin x="9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lisa Pinto" userId="d952cc84-32f3-4081-841c-2c957be4a9ef" providerId="ADAL" clId="{50A4CC6E-78E0-4283-A1D7-C5BD594240F1}"/>
    <pc:docChg chg="undo custSel addSld modSld">
      <pc:chgData name="Annalisa Pinto" userId="d952cc84-32f3-4081-841c-2c957be4a9ef" providerId="ADAL" clId="{50A4CC6E-78E0-4283-A1D7-C5BD594240F1}" dt="2026-07-14T16:19:05.754" v="401" actId="1076"/>
      <pc:docMkLst>
        <pc:docMk/>
      </pc:docMkLst>
      <pc:sldChg chg="addSp modSp mod">
        <pc:chgData name="Annalisa Pinto" userId="d952cc84-32f3-4081-841c-2c957be4a9ef" providerId="ADAL" clId="{50A4CC6E-78E0-4283-A1D7-C5BD594240F1}" dt="2026-07-14T16:11:33.515" v="197" actId="20577"/>
        <pc:sldMkLst>
          <pc:docMk/>
          <pc:sldMk cId="3469705254" sldId="257"/>
        </pc:sldMkLst>
        <pc:spChg chg="add mod">
          <ac:chgData name="Annalisa Pinto" userId="d952cc84-32f3-4081-841c-2c957be4a9ef" providerId="ADAL" clId="{50A4CC6E-78E0-4283-A1D7-C5BD594240F1}" dt="2026-07-14T16:11:33.515" v="197" actId="20577"/>
          <ac:spMkLst>
            <pc:docMk/>
            <pc:sldMk cId="3469705254" sldId="257"/>
            <ac:spMk id="2" creationId="{7A0002AD-224C-6C37-545B-3D40B3DD02BD}"/>
          </ac:spMkLst>
        </pc:spChg>
      </pc:sldChg>
      <pc:sldChg chg="addSp delSp modSp mod">
        <pc:chgData name="Annalisa Pinto" userId="d952cc84-32f3-4081-841c-2c957be4a9ef" providerId="ADAL" clId="{50A4CC6E-78E0-4283-A1D7-C5BD594240F1}" dt="2026-06-24T04:53:42.207" v="56" actId="1076"/>
        <pc:sldMkLst>
          <pc:docMk/>
          <pc:sldMk cId="4182245274" sldId="258"/>
        </pc:sldMkLst>
        <pc:spChg chg="add mod">
          <ac:chgData name="Annalisa Pinto" userId="d952cc84-32f3-4081-841c-2c957be4a9ef" providerId="ADAL" clId="{50A4CC6E-78E0-4283-A1D7-C5BD594240F1}" dt="2026-06-24T04:52:39.538" v="26" actId="1076"/>
          <ac:spMkLst>
            <pc:docMk/>
            <pc:sldMk cId="4182245274" sldId="258"/>
            <ac:spMk id="3" creationId="{CC0C9B0A-2101-3704-E35C-E45E45D12C0A}"/>
          </ac:spMkLst>
        </pc:spChg>
        <pc:picChg chg="add mod">
          <ac:chgData name="Annalisa Pinto" userId="d952cc84-32f3-4081-841c-2c957be4a9ef" providerId="ADAL" clId="{50A4CC6E-78E0-4283-A1D7-C5BD594240F1}" dt="2026-06-24T04:53:42.207" v="56" actId="1076"/>
          <ac:picMkLst>
            <pc:docMk/>
            <pc:sldMk cId="4182245274" sldId="258"/>
            <ac:picMk id="5" creationId="{BDF54A74-327C-B9B5-159F-74FB6127A760}"/>
          </ac:picMkLst>
        </pc:picChg>
      </pc:sldChg>
      <pc:sldChg chg="addSp modSp mod">
        <pc:chgData name="Annalisa Pinto" userId="d952cc84-32f3-4081-841c-2c957be4a9ef" providerId="ADAL" clId="{50A4CC6E-78E0-4283-A1D7-C5BD594240F1}" dt="2026-06-24T04:53:36.471" v="55" actId="1076"/>
        <pc:sldMkLst>
          <pc:docMk/>
          <pc:sldMk cId="1485634742" sldId="259"/>
        </pc:sldMkLst>
        <pc:spChg chg="add mod">
          <ac:chgData name="Annalisa Pinto" userId="d952cc84-32f3-4081-841c-2c957be4a9ef" providerId="ADAL" clId="{50A4CC6E-78E0-4283-A1D7-C5BD594240F1}" dt="2026-06-24T04:53:33.489" v="54" actId="1076"/>
          <ac:spMkLst>
            <pc:docMk/>
            <pc:sldMk cId="1485634742" sldId="259"/>
            <ac:spMk id="2" creationId="{3E0EB3B6-1FB2-92FC-6B58-01BAC80AA4A8}"/>
          </ac:spMkLst>
        </pc:spChg>
        <pc:picChg chg="add mod">
          <ac:chgData name="Annalisa Pinto" userId="d952cc84-32f3-4081-841c-2c957be4a9ef" providerId="ADAL" clId="{50A4CC6E-78E0-4283-A1D7-C5BD594240F1}" dt="2026-06-24T04:53:36.471" v="55" actId="1076"/>
          <ac:picMkLst>
            <pc:docMk/>
            <pc:sldMk cId="1485634742" sldId="259"/>
            <ac:picMk id="3" creationId="{E34097C6-C4DE-90F2-F1F7-B478FC29E5BD}"/>
          </ac:picMkLst>
        </pc:picChg>
      </pc:sldChg>
      <pc:sldChg chg="addSp modSp mod">
        <pc:chgData name="Annalisa Pinto" userId="d952cc84-32f3-4081-841c-2c957be4a9ef" providerId="ADAL" clId="{50A4CC6E-78E0-4283-A1D7-C5BD594240F1}" dt="2026-07-14T16:17:16.637" v="330" actId="20577"/>
        <pc:sldMkLst>
          <pc:docMk/>
          <pc:sldMk cId="1868268337" sldId="260"/>
        </pc:sldMkLst>
        <pc:spChg chg="add mod">
          <ac:chgData name="Annalisa Pinto" userId="d952cc84-32f3-4081-841c-2c957be4a9ef" providerId="ADAL" clId="{50A4CC6E-78E0-4283-A1D7-C5BD594240F1}" dt="2026-07-14T16:17:16.637" v="330" actId="20577"/>
          <ac:spMkLst>
            <pc:docMk/>
            <pc:sldMk cId="1868268337" sldId="260"/>
            <ac:spMk id="8" creationId="{FE81BA63-CBDE-8DC2-C877-C2A4A6062F8E}"/>
          </ac:spMkLst>
        </pc:spChg>
      </pc:sldChg>
      <pc:sldChg chg="addSp modSp mod">
        <pc:chgData name="Annalisa Pinto" userId="d952cc84-32f3-4081-841c-2c957be4a9ef" providerId="ADAL" clId="{50A4CC6E-78E0-4283-A1D7-C5BD594240F1}" dt="2026-06-24T05:06:18.182" v="187" actId="20577"/>
        <pc:sldMkLst>
          <pc:docMk/>
          <pc:sldMk cId="2310411419" sldId="262"/>
        </pc:sldMkLst>
        <pc:spChg chg="add mod">
          <ac:chgData name="Annalisa Pinto" userId="d952cc84-32f3-4081-841c-2c957be4a9ef" providerId="ADAL" clId="{50A4CC6E-78E0-4283-A1D7-C5BD594240F1}" dt="2026-06-24T05:06:18.182" v="187" actId="20577"/>
          <ac:spMkLst>
            <pc:docMk/>
            <pc:sldMk cId="2310411419" sldId="262"/>
            <ac:spMk id="8" creationId="{E6C8FD00-D3C6-D8F8-1B20-1F71B766C94A}"/>
          </ac:spMkLst>
        </pc:spChg>
      </pc:sldChg>
      <pc:sldChg chg="addSp modSp mod">
        <pc:chgData name="Annalisa Pinto" userId="d952cc84-32f3-4081-841c-2c957be4a9ef" providerId="ADAL" clId="{50A4CC6E-78E0-4283-A1D7-C5BD594240F1}" dt="2026-06-24T05:06:46.966" v="189" actId="1076"/>
        <pc:sldMkLst>
          <pc:docMk/>
          <pc:sldMk cId="3364367962" sldId="263"/>
        </pc:sldMkLst>
        <pc:spChg chg="add mod">
          <ac:chgData name="Annalisa Pinto" userId="d952cc84-32f3-4081-841c-2c957be4a9ef" providerId="ADAL" clId="{50A4CC6E-78E0-4283-A1D7-C5BD594240F1}" dt="2026-06-24T05:06:46.966" v="189" actId="1076"/>
          <ac:spMkLst>
            <pc:docMk/>
            <pc:sldMk cId="3364367962" sldId="263"/>
            <ac:spMk id="2" creationId="{D8EC3678-E433-D94F-5B2F-59E30B129044}"/>
          </ac:spMkLst>
        </pc:spChg>
      </pc:sldChg>
      <pc:sldChg chg="addSp delSp modSp add mod">
        <pc:chgData name="Annalisa Pinto" userId="d952cc84-32f3-4081-841c-2c957be4a9ef" providerId="ADAL" clId="{50A4CC6E-78E0-4283-A1D7-C5BD594240F1}" dt="2026-06-24T05:09:17.022" v="191" actId="1076"/>
        <pc:sldMkLst>
          <pc:docMk/>
          <pc:sldMk cId="2420306414" sldId="264"/>
        </pc:sldMkLst>
        <pc:spChg chg="add mod">
          <ac:chgData name="Annalisa Pinto" userId="d952cc84-32f3-4081-841c-2c957be4a9ef" providerId="ADAL" clId="{50A4CC6E-78E0-4283-A1D7-C5BD594240F1}" dt="2026-06-24T05:09:17.022" v="191" actId="1076"/>
          <ac:spMkLst>
            <pc:docMk/>
            <pc:sldMk cId="2420306414" sldId="264"/>
            <ac:spMk id="4" creationId="{7A0AD682-6196-4B65-FF10-AFF5EFD93F27}"/>
          </ac:spMkLst>
        </pc:spChg>
        <pc:spChg chg="add mod">
          <ac:chgData name="Annalisa Pinto" userId="d952cc84-32f3-4081-841c-2c957be4a9ef" providerId="ADAL" clId="{50A4CC6E-78E0-4283-A1D7-C5BD594240F1}" dt="2026-06-24T05:09:14.190" v="190" actId="1076"/>
          <ac:spMkLst>
            <pc:docMk/>
            <pc:sldMk cId="2420306414" sldId="264"/>
            <ac:spMk id="6" creationId="{879B7A2C-4AED-33F9-9644-24B9E07701B9}"/>
          </ac:spMkLst>
        </pc:spChg>
        <pc:picChg chg="mod modCrop">
          <ac:chgData name="Annalisa Pinto" userId="d952cc84-32f3-4081-841c-2c957be4a9ef" providerId="ADAL" clId="{50A4CC6E-78E0-4283-A1D7-C5BD594240F1}" dt="2026-06-24T04:51:45.142" v="17" actId="1076"/>
          <ac:picMkLst>
            <pc:docMk/>
            <pc:sldMk cId="2420306414" sldId="264"/>
            <ac:picMk id="5" creationId="{3F09C539-0935-4C91-A0F1-1EAADE9896F8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4:54:22.174" v="63" actId="20577"/>
        <pc:sldMkLst>
          <pc:docMk/>
          <pc:sldMk cId="4156107834" sldId="265"/>
        </pc:sldMkLst>
        <pc:spChg chg="add mod">
          <ac:chgData name="Annalisa Pinto" userId="d952cc84-32f3-4081-841c-2c957be4a9ef" providerId="ADAL" clId="{50A4CC6E-78E0-4283-A1D7-C5BD594240F1}" dt="2026-06-24T04:54:15.295" v="61" actId="1076"/>
          <ac:spMkLst>
            <pc:docMk/>
            <pc:sldMk cId="4156107834" sldId="265"/>
            <ac:spMk id="2" creationId="{6F4B8E9C-033E-E0CC-5084-87192094E0E0}"/>
          </ac:spMkLst>
        </pc:spChg>
        <pc:spChg chg="add mod">
          <ac:chgData name="Annalisa Pinto" userId="d952cc84-32f3-4081-841c-2c957be4a9ef" providerId="ADAL" clId="{50A4CC6E-78E0-4283-A1D7-C5BD594240F1}" dt="2026-06-24T04:54:22.174" v="63" actId="20577"/>
          <ac:spMkLst>
            <pc:docMk/>
            <pc:sldMk cId="4156107834" sldId="265"/>
            <ac:spMk id="3" creationId="{6B52C138-7DFA-E212-B9F4-799666BCD6D0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4:54:57.489" v="66" actId="1076"/>
        <pc:sldMkLst>
          <pc:docMk/>
          <pc:sldMk cId="2474427940" sldId="266"/>
        </pc:sldMkLst>
        <pc:spChg chg="add mod">
          <ac:chgData name="Annalisa Pinto" userId="d952cc84-32f3-4081-841c-2c957be4a9ef" providerId="ADAL" clId="{50A4CC6E-78E0-4283-A1D7-C5BD594240F1}" dt="2026-06-24T04:54:54.801" v="65" actId="1076"/>
          <ac:spMkLst>
            <pc:docMk/>
            <pc:sldMk cId="2474427940" sldId="266"/>
            <ac:spMk id="2" creationId="{4604987A-D3F3-936E-7FE8-CD9C9B513450}"/>
          </ac:spMkLst>
        </pc:spChg>
        <pc:picChg chg="add mod">
          <ac:chgData name="Annalisa Pinto" userId="d952cc84-32f3-4081-841c-2c957be4a9ef" providerId="ADAL" clId="{50A4CC6E-78E0-4283-A1D7-C5BD594240F1}" dt="2026-06-24T04:54:57.489" v="66" actId="1076"/>
          <ac:picMkLst>
            <pc:docMk/>
            <pc:sldMk cId="2474427940" sldId="266"/>
            <ac:picMk id="3" creationId="{D6857062-EDE9-4A11-0D96-A56D14D24A58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4:55:20.078" v="69" actId="1076"/>
        <pc:sldMkLst>
          <pc:docMk/>
          <pc:sldMk cId="266686591" sldId="267"/>
        </pc:sldMkLst>
        <pc:spChg chg="add mod">
          <ac:chgData name="Annalisa Pinto" userId="d952cc84-32f3-4081-841c-2c957be4a9ef" providerId="ADAL" clId="{50A4CC6E-78E0-4283-A1D7-C5BD594240F1}" dt="2026-06-24T04:55:15.819" v="68" actId="1076"/>
          <ac:spMkLst>
            <pc:docMk/>
            <pc:sldMk cId="266686591" sldId="267"/>
            <ac:spMk id="2" creationId="{A1D56769-1233-DFB4-51AE-C3189D8D6BB8}"/>
          </ac:spMkLst>
        </pc:spChg>
        <pc:picChg chg="add mod">
          <ac:chgData name="Annalisa Pinto" userId="d952cc84-32f3-4081-841c-2c957be4a9ef" providerId="ADAL" clId="{50A4CC6E-78E0-4283-A1D7-C5BD594240F1}" dt="2026-06-24T04:55:20.078" v="69" actId="1076"/>
          <ac:picMkLst>
            <pc:docMk/>
            <pc:sldMk cId="266686591" sldId="267"/>
            <ac:picMk id="3" creationId="{059909B2-3F05-B57F-F910-F26AD82700D4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4:55:44.988" v="73" actId="1076"/>
        <pc:sldMkLst>
          <pc:docMk/>
          <pc:sldMk cId="3727076108" sldId="268"/>
        </pc:sldMkLst>
        <pc:spChg chg="add mod">
          <ac:chgData name="Annalisa Pinto" userId="d952cc84-32f3-4081-841c-2c957be4a9ef" providerId="ADAL" clId="{50A4CC6E-78E0-4283-A1D7-C5BD594240F1}" dt="2026-06-24T04:55:41.242" v="72" actId="1076"/>
          <ac:spMkLst>
            <pc:docMk/>
            <pc:sldMk cId="3727076108" sldId="268"/>
            <ac:spMk id="2" creationId="{3AA3E317-BE2D-D91C-F470-64AEDCFEBDFB}"/>
          </ac:spMkLst>
        </pc:spChg>
        <pc:picChg chg="add mod">
          <ac:chgData name="Annalisa Pinto" userId="d952cc84-32f3-4081-841c-2c957be4a9ef" providerId="ADAL" clId="{50A4CC6E-78E0-4283-A1D7-C5BD594240F1}" dt="2026-06-24T04:55:44.988" v="73" actId="1076"/>
          <ac:picMkLst>
            <pc:docMk/>
            <pc:sldMk cId="3727076108" sldId="268"/>
            <ac:picMk id="3" creationId="{AA045CCF-39F8-FD40-3421-2D58918609BD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4:56:05.764" v="76" actId="1076"/>
        <pc:sldMkLst>
          <pc:docMk/>
          <pc:sldMk cId="2160862316" sldId="269"/>
        </pc:sldMkLst>
        <pc:spChg chg="add mod">
          <ac:chgData name="Annalisa Pinto" userId="d952cc84-32f3-4081-841c-2c957be4a9ef" providerId="ADAL" clId="{50A4CC6E-78E0-4283-A1D7-C5BD594240F1}" dt="2026-06-24T04:56:02.050" v="75" actId="1076"/>
          <ac:spMkLst>
            <pc:docMk/>
            <pc:sldMk cId="2160862316" sldId="269"/>
            <ac:spMk id="2" creationId="{7A757839-BF9A-83EE-36EF-91D3BE2221F9}"/>
          </ac:spMkLst>
        </pc:spChg>
        <pc:picChg chg="add mod">
          <ac:chgData name="Annalisa Pinto" userId="d952cc84-32f3-4081-841c-2c957be4a9ef" providerId="ADAL" clId="{50A4CC6E-78E0-4283-A1D7-C5BD594240F1}" dt="2026-06-24T04:56:05.764" v="76" actId="1076"/>
          <ac:picMkLst>
            <pc:docMk/>
            <pc:sldMk cId="2160862316" sldId="269"/>
            <ac:picMk id="3" creationId="{1B8C8303-EB8F-DF37-6E3C-A5382499511B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4:56:24.726" v="79" actId="1076"/>
        <pc:sldMkLst>
          <pc:docMk/>
          <pc:sldMk cId="3948190813" sldId="270"/>
        </pc:sldMkLst>
        <pc:spChg chg="add mod">
          <ac:chgData name="Annalisa Pinto" userId="d952cc84-32f3-4081-841c-2c957be4a9ef" providerId="ADAL" clId="{50A4CC6E-78E0-4283-A1D7-C5BD594240F1}" dt="2026-06-24T04:56:21.250" v="78" actId="1076"/>
          <ac:spMkLst>
            <pc:docMk/>
            <pc:sldMk cId="3948190813" sldId="270"/>
            <ac:spMk id="2" creationId="{27C8B95E-705F-4173-D147-CFF1494E3C92}"/>
          </ac:spMkLst>
        </pc:spChg>
        <pc:picChg chg="add mod">
          <ac:chgData name="Annalisa Pinto" userId="d952cc84-32f3-4081-841c-2c957be4a9ef" providerId="ADAL" clId="{50A4CC6E-78E0-4283-A1D7-C5BD594240F1}" dt="2026-06-24T04:56:24.726" v="79" actId="1076"/>
          <ac:picMkLst>
            <pc:docMk/>
            <pc:sldMk cId="3948190813" sldId="270"/>
            <ac:picMk id="3" creationId="{F74DE355-6D6A-67FC-4B04-8824D25B5065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4:56:52.997" v="84" actId="1076"/>
        <pc:sldMkLst>
          <pc:docMk/>
          <pc:sldMk cId="1625823460" sldId="271"/>
        </pc:sldMkLst>
        <pc:spChg chg="add mod">
          <ac:chgData name="Annalisa Pinto" userId="d952cc84-32f3-4081-841c-2c957be4a9ef" providerId="ADAL" clId="{50A4CC6E-78E0-4283-A1D7-C5BD594240F1}" dt="2026-06-24T04:56:44.585" v="83" actId="1076"/>
          <ac:spMkLst>
            <pc:docMk/>
            <pc:sldMk cId="1625823460" sldId="271"/>
            <ac:spMk id="8" creationId="{A354B69B-6B6D-FB44-413E-5EE9BE530854}"/>
          </ac:spMkLst>
        </pc:spChg>
        <pc:picChg chg="add mod">
          <ac:chgData name="Annalisa Pinto" userId="d952cc84-32f3-4081-841c-2c957be4a9ef" providerId="ADAL" clId="{50A4CC6E-78E0-4283-A1D7-C5BD594240F1}" dt="2026-06-24T04:56:52.997" v="84" actId="1076"/>
          <ac:picMkLst>
            <pc:docMk/>
            <pc:sldMk cId="1625823460" sldId="271"/>
            <ac:picMk id="2" creationId="{00000000-0000-0000-0000-000000000000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4:57:56.499" v="88" actId="1076"/>
        <pc:sldMkLst>
          <pc:docMk/>
          <pc:sldMk cId="28473918" sldId="272"/>
        </pc:sldMkLst>
        <pc:spChg chg="add mod">
          <ac:chgData name="Annalisa Pinto" userId="d952cc84-32f3-4081-841c-2c957be4a9ef" providerId="ADAL" clId="{50A4CC6E-78E0-4283-A1D7-C5BD594240F1}" dt="2026-06-24T04:57:52.687" v="87" actId="1076"/>
          <ac:spMkLst>
            <pc:docMk/>
            <pc:sldMk cId="28473918" sldId="272"/>
            <ac:spMk id="8" creationId="{F59750BC-0B11-6E0F-E3A6-3025F4D6816D}"/>
          </ac:spMkLst>
        </pc:spChg>
        <pc:picChg chg="add mod">
          <ac:chgData name="Annalisa Pinto" userId="d952cc84-32f3-4081-841c-2c957be4a9ef" providerId="ADAL" clId="{50A4CC6E-78E0-4283-A1D7-C5BD594240F1}" dt="2026-06-24T04:57:56.499" v="88" actId="1076"/>
          <ac:picMkLst>
            <pc:docMk/>
            <pc:sldMk cId="28473918" sldId="272"/>
            <ac:picMk id="2" creationId="{00000000-0000-0000-0000-000000000000}"/>
          </ac:picMkLst>
        </pc:picChg>
      </pc:sldChg>
      <pc:sldChg chg="addSp modSp add mod">
        <pc:chgData name="Annalisa Pinto" userId="d952cc84-32f3-4081-841c-2c957be4a9ef" providerId="ADAL" clId="{50A4CC6E-78E0-4283-A1D7-C5BD594240F1}" dt="2026-07-14T16:12:24.634" v="202" actId="313"/>
        <pc:sldMkLst>
          <pc:docMk/>
          <pc:sldMk cId="4020031900" sldId="273"/>
        </pc:sldMkLst>
        <pc:spChg chg="add mod">
          <ac:chgData name="Annalisa Pinto" userId="d952cc84-32f3-4081-841c-2c957be4a9ef" providerId="ADAL" clId="{50A4CC6E-78E0-4283-A1D7-C5BD594240F1}" dt="2026-07-14T16:12:24.634" v="202" actId="313"/>
          <ac:spMkLst>
            <pc:docMk/>
            <pc:sldMk cId="4020031900" sldId="273"/>
            <ac:spMk id="8" creationId="{15D53BF8-701E-1FD2-3F55-1227C09AB3F8}"/>
          </ac:spMkLst>
        </pc:spChg>
      </pc:sldChg>
      <pc:sldChg chg="addSp modSp add mod">
        <pc:chgData name="Annalisa Pinto" userId="d952cc84-32f3-4081-841c-2c957be4a9ef" providerId="ADAL" clId="{50A4CC6E-78E0-4283-A1D7-C5BD594240F1}" dt="2026-07-14T16:12:39.512" v="204" actId="313"/>
        <pc:sldMkLst>
          <pc:docMk/>
          <pc:sldMk cId="1501477631" sldId="274"/>
        </pc:sldMkLst>
        <pc:spChg chg="add mod">
          <ac:chgData name="Annalisa Pinto" userId="d952cc84-32f3-4081-841c-2c957be4a9ef" providerId="ADAL" clId="{50A4CC6E-78E0-4283-A1D7-C5BD594240F1}" dt="2026-07-14T16:12:39.512" v="204" actId="313"/>
          <ac:spMkLst>
            <pc:docMk/>
            <pc:sldMk cId="1501477631" sldId="274"/>
            <ac:spMk id="8" creationId="{15D53BF8-701E-1FD2-3F55-1227C09AB3F8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4:59:01.738" v="98" actId="1076"/>
        <pc:sldMkLst>
          <pc:docMk/>
          <pc:sldMk cId="1779787745" sldId="275"/>
        </pc:sldMkLst>
        <pc:spChg chg="add mod">
          <ac:chgData name="Annalisa Pinto" userId="d952cc84-32f3-4081-841c-2c957be4a9ef" providerId="ADAL" clId="{50A4CC6E-78E0-4283-A1D7-C5BD594240F1}" dt="2026-06-24T04:58:56.845" v="97" actId="1076"/>
          <ac:spMkLst>
            <pc:docMk/>
            <pc:sldMk cId="1779787745" sldId="275"/>
            <ac:spMk id="8" creationId="{C81B8D4D-EB6C-CBCE-49BE-C4B1A11CD9C4}"/>
          </ac:spMkLst>
        </pc:spChg>
        <pc:picChg chg="add mod">
          <ac:chgData name="Annalisa Pinto" userId="d952cc84-32f3-4081-841c-2c957be4a9ef" providerId="ADAL" clId="{50A4CC6E-78E0-4283-A1D7-C5BD594240F1}" dt="2026-06-24T04:59:01.738" v="98" actId="1076"/>
          <ac:picMkLst>
            <pc:docMk/>
            <pc:sldMk cId="1779787745" sldId="275"/>
            <ac:picMk id="5" creationId="{00000000-0000-0000-0000-000000000000}"/>
          </ac:picMkLst>
        </pc:picChg>
      </pc:sldChg>
      <pc:sldChg chg="addSp modSp add mod">
        <pc:chgData name="Annalisa Pinto" userId="d952cc84-32f3-4081-841c-2c957be4a9ef" providerId="ADAL" clId="{50A4CC6E-78E0-4283-A1D7-C5BD594240F1}" dt="2026-07-14T16:13:01.864" v="228" actId="20577"/>
        <pc:sldMkLst>
          <pc:docMk/>
          <pc:sldMk cId="1382879176" sldId="276"/>
        </pc:sldMkLst>
        <pc:spChg chg="add mod">
          <ac:chgData name="Annalisa Pinto" userId="d952cc84-32f3-4081-841c-2c957be4a9ef" providerId="ADAL" clId="{50A4CC6E-78E0-4283-A1D7-C5BD594240F1}" dt="2026-07-14T16:13:01.864" v="228" actId="20577"/>
          <ac:spMkLst>
            <pc:docMk/>
            <pc:sldMk cId="1382879176" sldId="276"/>
            <ac:spMk id="5" creationId="{00000000-0000-0000-0000-000000000000}"/>
          </ac:spMkLst>
        </pc:spChg>
        <pc:spChg chg="add mod">
          <ac:chgData name="Annalisa Pinto" userId="d952cc84-32f3-4081-841c-2c957be4a9ef" providerId="ADAL" clId="{50A4CC6E-78E0-4283-A1D7-C5BD594240F1}" dt="2026-06-24T04:59:22.598" v="100" actId="1076"/>
          <ac:spMkLst>
            <pc:docMk/>
            <pc:sldMk cId="1382879176" sldId="276"/>
            <ac:spMk id="8" creationId="{10A1AEA2-C1F7-61FB-D4DB-CF01F16134FA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4:59:49.187" v="104" actId="1076"/>
        <pc:sldMkLst>
          <pc:docMk/>
          <pc:sldMk cId="744453471" sldId="277"/>
        </pc:sldMkLst>
        <pc:spChg chg="add mod">
          <ac:chgData name="Annalisa Pinto" userId="d952cc84-32f3-4081-841c-2c957be4a9ef" providerId="ADAL" clId="{50A4CC6E-78E0-4283-A1D7-C5BD594240F1}" dt="2026-06-24T04:59:46.576" v="103" actId="1076"/>
          <ac:spMkLst>
            <pc:docMk/>
            <pc:sldMk cId="744453471" sldId="277"/>
            <ac:spMk id="8" creationId="{70CB25A6-6D11-627A-EC38-3F61E3BF4CBF}"/>
          </ac:spMkLst>
        </pc:spChg>
        <pc:picChg chg="add mod">
          <ac:chgData name="Annalisa Pinto" userId="d952cc84-32f3-4081-841c-2c957be4a9ef" providerId="ADAL" clId="{50A4CC6E-78E0-4283-A1D7-C5BD594240F1}" dt="2026-06-24T04:59:49.187" v="104" actId="1076"/>
          <ac:picMkLst>
            <pc:docMk/>
            <pc:sldMk cId="744453471" sldId="277"/>
            <ac:picMk id="4" creationId="{00000000-0000-0000-0000-000000000000}"/>
          </ac:picMkLst>
        </pc:picChg>
      </pc:sldChg>
      <pc:sldChg chg="addSp modSp add mod">
        <pc:chgData name="Annalisa Pinto" userId="d952cc84-32f3-4081-841c-2c957be4a9ef" providerId="ADAL" clId="{50A4CC6E-78E0-4283-A1D7-C5BD594240F1}" dt="2026-06-24T05:00:04.587" v="108" actId="1076"/>
        <pc:sldMkLst>
          <pc:docMk/>
          <pc:sldMk cId="3003290545" sldId="278"/>
        </pc:sldMkLst>
        <pc:spChg chg="add mod">
          <ac:chgData name="Annalisa Pinto" userId="d952cc84-32f3-4081-841c-2c957be4a9ef" providerId="ADAL" clId="{50A4CC6E-78E0-4283-A1D7-C5BD594240F1}" dt="2026-06-24T05:00:04.587" v="108" actId="1076"/>
          <ac:spMkLst>
            <pc:docMk/>
            <pc:sldMk cId="3003290545" sldId="278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0:25.179" v="111" actId="1076"/>
        <pc:sldMkLst>
          <pc:docMk/>
          <pc:sldMk cId="949233177" sldId="279"/>
        </pc:sldMkLst>
        <pc:spChg chg="add mod">
          <ac:chgData name="Annalisa Pinto" userId="d952cc84-32f3-4081-841c-2c957be4a9ef" providerId="ADAL" clId="{50A4CC6E-78E0-4283-A1D7-C5BD594240F1}" dt="2026-06-24T05:00:25.179" v="111" actId="1076"/>
          <ac:spMkLst>
            <pc:docMk/>
            <pc:sldMk cId="949233177" sldId="279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7-14T16:15:08.134" v="295" actId="20577"/>
        <pc:sldMkLst>
          <pc:docMk/>
          <pc:sldMk cId="994820370" sldId="280"/>
        </pc:sldMkLst>
        <pc:spChg chg="add mod">
          <ac:chgData name="Annalisa Pinto" userId="d952cc84-32f3-4081-841c-2c957be4a9ef" providerId="ADAL" clId="{50A4CC6E-78E0-4283-A1D7-C5BD594240F1}" dt="2026-07-14T16:15:08.134" v="295" actId="20577"/>
          <ac:spMkLst>
            <pc:docMk/>
            <pc:sldMk cId="994820370" sldId="280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1:00.440" v="118" actId="1076"/>
        <pc:sldMkLst>
          <pc:docMk/>
          <pc:sldMk cId="2374876031" sldId="281"/>
        </pc:sldMkLst>
        <pc:spChg chg="add mod">
          <ac:chgData name="Annalisa Pinto" userId="d952cc84-32f3-4081-841c-2c957be4a9ef" providerId="ADAL" clId="{50A4CC6E-78E0-4283-A1D7-C5BD594240F1}" dt="2026-06-24T05:01:00.440" v="118" actId="1076"/>
          <ac:spMkLst>
            <pc:docMk/>
            <pc:sldMk cId="2374876031" sldId="281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1:29.079" v="121" actId="1076"/>
        <pc:sldMkLst>
          <pc:docMk/>
          <pc:sldMk cId="775171325" sldId="282"/>
        </pc:sldMkLst>
        <pc:spChg chg="add mod">
          <ac:chgData name="Annalisa Pinto" userId="d952cc84-32f3-4081-841c-2c957be4a9ef" providerId="ADAL" clId="{50A4CC6E-78E0-4283-A1D7-C5BD594240F1}" dt="2026-06-24T05:01:29.079" v="121" actId="1076"/>
          <ac:spMkLst>
            <pc:docMk/>
            <pc:sldMk cId="775171325" sldId="282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1:47.538" v="125" actId="1076"/>
        <pc:sldMkLst>
          <pc:docMk/>
          <pc:sldMk cId="131678603" sldId="283"/>
        </pc:sldMkLst>
        <pc:spChg chg="add mod">
          <ac:chgData name="Annalisa Pinto" userId="d952cc84-32f3-4081-841c-2c957be4a9ef" providerId="ADAL" clId="{50A4CC6E-78E0-4283-A1D7-C5BD594240F1}" dt="2026-06-24T05:01:47.538" v="125" actId="1076"/>
          <ac:spMkLst>
            <pc:docMk/>
            <pc:sldMk cId="131678603" sldId="283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2:03.345" v="127" actId="1076"/>
        <pc:sldMkLst>
          <pc:docMk/>
          <pc:sldMk cId="1412872787" sldId="284"/>
        </pc:sldMkLst>
        <pc:spChg chg="add mod">
          <ac:chgData name="Annalisa Pinto" userId="d952cc84-32f3-4081-841c-2c957be4a9ef" providerId="ADAL" clId="{50A4CC6E-78E0-4283-A1D7-C5BD594240F1}" dt="2026-06-24T05:02:03.345" v="127" actId="1076"/>
          <ac:spMkLst>
            <pc:docMk/>
            <pc:sldMk cId="1412872787" sldId="284"/>
            <ac:spMk id="8" creationId="{FE81BA63-CBDE-8DC2-C877-C2A4A6062F8E}"/>
          </ac:spMkLst>
        </pc:spChg>
      </pc:sldChg>
      <pc:sldChg chg="addSp delSp modSp add mod modClrScheme chgLayout">
        <pc:chgData name="Annalisa Pinto" userId="d952cc84-32f3-4081-841c-2c957be4a9ef" providerId="ADAL" clId="{50A4CC6E-78E0-4283-A1D7-C5BD594240F1}" dt="2026-06-24T05:02:18.690" v="130" actId="26606"/>
        <pc:sldMkLst>
          <pc:docMk/>
          <pc:sldMk cId="2899488821" sldId="285"/>
        </pc:sldMkLst>
        <pc:spChg chg="add mod ord">
          <ac:chgData name="Annalisa Pinto" userId="d952cc84-32f3-4081-841c-2c957be4a9ef" providerId="ADAL" clId="{50A4CC6E-78E0-4283-A1D7-C5BD594240F1}" dt="2026-06-24T05:02:18.690" v="130" actId="26606"/>
          <ac:spMkLst>
            <pc:docMk/>
            <pc:sldMk cId="2899488821" sldId="285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3:01.291" v="132" actId="1076"/>
        <pc:sldMkLst>
          <pc:docMk/>
          <pc:sldMk cId="4011495181" sldId="286"/>
        </pc:sldMkLst>
        <pc:spChg chg="add mod">
          <ac:chgData name="Annalisa Pinto" userId="d952cc84-32f3-4081-841c-2c957be4a9ef" providerId="ADAL" clId="{50A4CC6E-78E0-4283-A1D7-C5BD594240F1}" dt="2026-06-24T05:03:01.291" v="132" actId="1076"/>
          <ac:spMkLst>
            <pc:docMk/>
            <pc:sldMk cId="4011495181" sldId="286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3:20.877" v="134" actId="1076"/>
        <pc:sldMkLst>
          <pc:docMk/>
          <pc:sldMk cId="284363144" sldId="287"/>
        </pc:sldMkLst>
        <pc:spChg chg="add mod">
          <ac:chgData name="Annalisa Pinto" userId="d952cc84-32f3-4081-841c-2c957be4a9ef" providerId="ADAL" clId="{50A4CC6E-78E0-4283-A1D7-C5BD594240F1}" dt="2026-06-24T05:03:20.877" v="134" actId="1076"/>
          <ac:spMkLst>
            <pc:docMk/>
            <pc:sldMk cId="284363144" sldId="287"/>
            <ac:spMk id="8" creationId="{FE81BA63-CBDE-8DC2-C877-C2A4A6062F8E}"/>
          </ac:spMkLst>
        </pc:spChg>
      </pc:sldChg>
      <pc:sldChg chg="addSp modSp add mod">
        <pc:chgData name="Annalisa Pinto" userId="d952cc84-32f3-4081-841c-2c957be4a9ef" providerId="ADAL" clId="{50A4CC6E-78E0-4283-A1D7-C5BD594240F1}" dt="2026-06-24T05:03:41.601" v="137" actId="1076"/>
        <pc:sldMkLst>
          <pc:docMk/>
          <pc:sldMk cId="613378988" sldId="288"/>
        </pc:sldMkLst>
        <pc:spChg chg="add mod">
          <ac:chgData name="Annalisa Pinto" userId="d952cc84-32f3-4081-841c-2c957be4a9ef" providerId="ADAL" clId="{50A4CC6E-78E0-4283-A1D7-C5BD594240F1}" dt="2026-06-24T05:03:41.601" v="137" actId="1076"/>
          <ac:spMkLst>
            <pc:docMk/>
            <pc:sldMk cId="613378988" sldId="288"/>
            <ac:spMk id="8" creationId="{FE81BA63-CBDE-8DC2-C877-C2A4A6062F8E}"/>
          </ac:spMkLst>
        </pc:spChg>
        <pc:picChg chg="add mod">
          <ac:chgData name="Annalisa Pinto" userId="d952cc84-32f3-4081-841c-2c957be4a9ef" providerId="ADAL" clId="{50A4CC6E-78E0-4283-A1D7-C5BD594240F1}" dt="2026-06-24T05:03:41.601" v="137" actId="1076"/>
          <ac:picMkLst>
            <pc:docMk/>
            <pc:sldMk cId="613378988" sldId="288"/>
            <ac:picMk id="7" creationId="{00000000-0000-0000-0000-000000000000}"/>
          </ac:picMkLst>
        </pc:picChg>
      </pc:sldChg>
      <pc:sldChg chg="addSp modSp add mod">
        <pc:chgData name="Annalisa Pinto" userId="d952cc84-32f3-4081-841c-2c957be4a9ef" providerId="ADAL" clId="{50A4CC6E-78E0-4283-A1D7-C5BD594240F1}" dt="2026-07-14T16:16:24.891" v="297" actId="20577"/>
        <pc:sldMkLst>
          <pc:docMk/>
          <pc:sldMk cId="87984774" sldId="289"/>
        </pc:sldMkLst>
        <pc:spChg chg="add mod">
          <ac:chgData name="Annalisa Pinto" userId="d952cc84-32f3-4081-841c-2c957be4a9ef" providerId="ADAL" clId="{50A4CC6E-78E0-4283-A1D7-C5BD594240F1}" dt="2026-07-14T16:16:24.891" v="297" actId="20577"/>
          <ac:spMkLst>
            <pc:docMk/>
            <pc:sldMk cId="87984774" sldId="289"/>
            <ac:spMk id="8" creationId="{FE81BA63-CBDE-8DC2-C877-C2A4A6062F8E}"/>
          </ac:spMkLst>
        </pc:spChg>
      </pc:sldChg>
      <pc:sldChg chg="modSp mod">
        <pc:chgData name="Annalisa Pinto" userId="d952cc84-32f3-4081-841c-2c957be4a9ef" providerId="ADAL" clId="{50A4CC6E-78E0-4283-A1D7-C5BD594240F1}" dt="2026-07-14T16:18:55.606" v="400" actId="20577"/>
        <pc:sldMkLst>
          <pc:docMk/>
          <pc:sldMk cId="2248072431" sldId="294"/>
        </pc:sldMkLst>
        <pc:spChg chg="mod">
          <ac:chgData name="Annalisa Pinto" userId="d952cc84-32f3-4081-841c-2c957be4a9ef" providerId="ADAL" clId="{50A4CC6E-78E0-4283-A1D7-C5BD594240F1}" dt="2026-07-14T16:18:55.606" v="400" actId="20577"/>
          <ac:spMkLst>
            <pc:docMk/>
            <pc:sldMk cId="2248072431" sldId="294"/>
            <ac:spMk id="8" creationId="{FE81BA63-CBDE-8DC2-C877-C2A4A6062F8E}"/>
          </ac:spMkLst>
        </pc:spChg>
      </pc:sldChg>
      <pc:sldChg chg="modSp mod">
        <pc:chgData name="Annalisa Pinto" userId="d952cc84-32f3-4081-841c-2c957be4a9ef" providerId="ADAL" clId="{50A4CC6E-78E0-4283-A1D7-C5BD594240F1}" dt="2026-07-14T16:19:05.754" v="401" actId="1076"/>
        <pc:sldMkLst>
          <pc:docMk/>
          <pc:sldMk cId="3779914371" sldId="299"/>
        </pc:sldMkLst>
        <pc:spChg chg="mod">
          <ac:chgData name="Annalisa Pinto" userId="d952cc84-32f3-4081-841c-2c957be4a9ef" providerId="ADAL" clId="{50A4CC6E-78E0-4283-A1D7-C5BD594240F1}" dt="2026-07-14T16:19:05.754" v="401" actId="1076"/>
          <ac:spMkLst>
            <pc:docMk/>
            <pc:sldMk cId="3779914371" sldId="299"/>
            <ac:spMk id="8" creationId="{FE81BA63-CBDE-8DC2-C877-C2A4A6062F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17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7E94FF-8871-5CE8-E9EE-C892EF3D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8F0206-82E5-F6EF-591E-CD3433FCA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87D430-15E6-6788-6BD3-E74A5685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93AB40-7602-667D-9C05-025A2ECF9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028C1E-7B84-62FC-294B-AC1052B3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611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390D00-3AED-F3C4-3842-AB9C9F4A7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CC11EC-C33D-9ABB-BBB3-38EF8D3EB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C52ADD-9075-71D0-3BA8-4BC69E6F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A6B322-ACD6-86EB-CE8E-E6BFF7A5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F0EEB7-94A0-EA38-9D9F-50ECC9AD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09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2A9DD5-8BEE-2FC3-CEF7-034B93C8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B6C694-6AA3-8CDE-6655-CE8D46C35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06E20E-A172-7400-1976-1F3F90BE2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A35FF9-743B-BA98-210C-1D5A9C950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B5BE3F-1CB3-4476-C3C1-22C37C9F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268204-1345-4A92-0C25-7E29B473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130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974EE2-1E6A-9699-0EE1-F62920C9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CF9D3A-1894-B85D-1519-41DAB889C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4BEDC5E-8F70-8107-EF4B-17486FAE3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19532F-586B-3FC9-A12B-23BDCF319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38F6F6-A7F2-830E-C15F-04BF9EC7B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6827F99-2DA8-4AF3-41FE-4835C969C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2806297-9E0C-9BB3-3DF1-D7817D0B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E677C07-0A57-65C3-B8C6-2F00ED20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28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30D790-F724-ECCC-D01C-27C5816A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318CC79-72DC-2C28-4B97-C6496923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F5223D7-6F2E-B63E-5954-668F01AD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7B39192-5B73-609B-CC73-CB72F969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1384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B52532F-6EC6-3CAA-6E55-ADBBB5C592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99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EA0B6F4-9BB5-7906-19E3-987119E6C2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2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AA2C1E-3590-C438-D8D4-34B4EA1A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AD5CFB0-D9B6-107C-A672-EBEF963CF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F8B845-2D2F-CC6F-E22F-2E353D53B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51DB896-83A5-2627-4C55-0831C0861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8CEA24C-29C1-364D-4096-18C2FBD7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9BD8E5-7316-0E25-02E3-6CB49FF2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574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4C72DD-2778-6A0B-B9CF-8B418E95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4D1B504-9099-3F9B-CC86-4C8E0B794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93051E-467D-F567-9F1F-151D9C62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38B820-E779-D026-1C96-53D164B3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38DE4A-D7DD-0C7A-F1C9-89F37A28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924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EBC8A69-4899-F973-7E14-8CBE82DF0F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8CC10BF-EFD3-0818-02E5-0C059A44A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B3607E-9116-E4D7-C8A6-4CC1C137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040020-EDF0-0B8F-C49A-37341776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4A0693-9F41-B6AB-D365-047C4E41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864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0565E38-BC82-C1C3-5CE0-3ABF0817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F22FA8-3D7D-398E-AEAD-A0BB9C4E9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D852D5-211B-2367-0BF3-E72CF9E3B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F0D499-CDE9-4948-827F-DA012D08AF4C}" type="datetimeFigureOut">
              <a:rPr lang="it-IT" smtClean="0"/>
              <a:t>19/07/2026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55E0EB-A089-5AA3-22D6-D778207F6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9C2170-4CFF-BF58-04C1-FC8CE44A8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64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C6ED89A-0E6F-482F-6ADE-4525787A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5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107B7-A466-C897-9749-D1EF73B3F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F09C539-0935-4C91-A0F1-1EAADE9896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394" b="30753"/>
          <a:stretch>
            <a:fillRect/>
          </a:stretch>
        </p:blipFill>
        <p:spPr>
          <a:xfrm>
            <a:off x="3472016" y="342447"/>
            <a:ext cx="5247968" cy="2038996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7A0AD682-6196-4B65-FF10-AFF5EFD93F27}"/>
              </a:ext>
            </a:extLst>
          </p:cNvPr>
          <p:cNvSpPr txBox="1">
            <a:spLocks/>
          </p:cNvSpPr>
          <p:nvPr/>
        </p:nvSpPr>
        <p:spPr>
          <a:xfrm>
            <a:off x="1866973" y="5132439"/>
            <a:ext cx="8458054" cy="9555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it-IT" sz="2800" b="1" i="1" dirty="0">
                <a:solidFill>
                  <a:srgbClr val="0070C0"/>
                </a:solidFill>
              </a:rPr>
              <a:t> Enzo D’Arcangelo </a:t>
            </a:r>
          </a:p>
          <a:p>
            <a:pPr algn="ctr">
              <a:defRPr/>
            </a:pPr>
            <a:r>
              <a:rPr lang="it-IT" sz="2000" b="1" i="1" dirty="0">
                <a:solidFill>
                  <a:srgbClr val="C00000"/>
                </a:solidFill>
              </a:rPr>
              <a:t>Coordinatore del C.S.R. della Fipav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9B7A2C-4AED-33F9-9644-24B9E07701B9}"/>
              </a:ext>
            </a:extLst>
          </p:cNvPr>
          <p:cNvSpPr txBox="1"/>
          <p:nvPr/>
        </p:nvSpPr>
        <p:spPr>
          <a:xfrm>
            <a:off x="761639" y="2826774"/>
            <a:ext cx="106687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it-IT" sz="4000" b="1" i="1" dirty="0">
                <a:solidFill>
                  <a:srgbClr val="FF0000"/>
                </a:solidFill>
              </a:rPr>
              <a:t>IL VOLLEY ITALIANO ATTRAVERSO</a:t>
            </a:r>
          </a:p>
          <a:p>
            <a:pPr algn="ctr" hangingPunct="1">
              <a:defRPr/>
            </a:pPr>
            <a:r>
              <a:rPr lang="it-IT" sz="4000" b="1" i="1" dirty="0">
                <a:solidFill>
                  <a:srgbClr val="FF0000"/>
                </a:solidFill>
              </a:rPr>
              <a:t> I NUMERI DEL TESSERAMENTO </a:t>
            </a:r>
          </a:p>
          <a:p>
            <a:pPr algn="ctr" hangingPunct="1">
              <a:defRPr/>
            </a:pPr>
            <a:r>
              <a:rPr lang="it-IT" sz="4000" b="1" i="1" dirty="0">
                <a:solidFill>
                  <a:srgbClr val="FF0000"/>
                </a:solidFill>
              </a:rPr>
              <a:t>NEL PERIODO 2015-2025</a:t>
            </a:r>
            <a:r>
              <a:rPr lang="it-IT" sz="40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0306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A0002AD-224C-6C37-545B-3D40B3DD02BD}"/>
              </a:ext>
            </a:extLst>
          </p:cNvPr>
          <p:cNvSpPr txBox="1"/>
          <p:nvPr/>
        </p:nvSpPr>
        <p:spPr>
          <a:xfrm>
            <a:off x="1586453" y="1309291"/>
            <a:ext cx="9019094" cy="46935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it-IT" sz="26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UNA GRANDE FSN DEL CONI ALLO SPECCHIO IN UN DECENNIO CARATTERIZZATO DA MOLTE SITUAZIONI DIFFICILI, DALLA CRISI ECONOMICA, AL COVID, ALLA RIFORMA DELLO SPORT. UN BILANCIO COMPLESSO E ALLO STESSO TEMPO AFFASCINANTE DI UNA FEDERAZIONE </a:t>
            </a:r>
            <a:r>
              <a:rPr lang="it-IT" sz="2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AI VERTICI MONDIALI CON LE SQUADRE NAZIONALI MA ANCHE RADICATA NEL TERRITORIO, GRAZIE AI SUOI </a:t>
            </a:r>
            <a:r>
              <a:rPr lang="it-IT" sz="26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it-IT" sz="2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C.R. E </a:t>
            </a:r>
            <a:r>
              <a:rPr lang="it-IT" sz="2600" b="1" i="1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70</a:t>
            </a:r>
            <a:r>
              <a:rPr lang="it-IT" sz="26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C.T.</a:t>
            </a:r>
            <a:endParaRPr lang="it-IT" sz="2600" b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it-IT" sz="2600" b="1" dirty="0">
                <a:solidFill>
                  <a:srgbClr val="0033CC"/>
                </a:solidFill>
                <a:effectLst/>
              </a:rPr>
              <a:t>ANALISI DEI PRINCIPALI INDICATORI STATISTICI DEL TESSERAMENTO FIPAV dal 20</a:t>
            </a:r>
            <a:r>
              <a:rPr lang="it-IT" sz="2600" b="1" dirty="0">
                <a:solidFill>
                  <a:srgbClr val="0033CC"/>
                </a:solidFill>
              </a:rPr>
              <a:t>1</a:t>
            </a:r>
            <a:r>
              <a:rPr lang="it-IT" sz="2600" b="1" dirty="0">
                <a:solidFill>
                  <a:srgbClr val="0033CC"/>
                </a:solidFill>
                <a:effectLst/>
              </a:rPr>
              <a:t>5 al 2025</a:t>
            </a:r>
            <a:r>
              <a:rPr lang="it-IT" sz="2600" b="1" i="1" dirty="0">
                <a:solidFill>
                  <a:srgbClr val="0033CC"/>
                </a:solidFill>
                <a:effectLst/>
              </a:rPr>
              <a:t>.</a:t>
            </a:r>
            <a:r>
              <a:rPr lang="it-IT" sz="2600" b="1" i="1" dirty="0">
                <a:solidFill>
                  <a:srgbClr val="0033CC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2600" i="1" dirty="0">
              <a:solidFill>
                <a:srgbClr val="0033CC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705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0C9B0A-2101-3704-E35C-E45E45D12C0A}"/>
              </a:ext>
            </a:extLst>
          </p:cNvPr>
          <p:cNvSpPr txBox="1"/>
          <p:nvPr/>
        </p:nvSpPr>
        <p:spPr>
          <a:xfrm>
            <a:off x="1572885" y="1000576"/>
            <a:ext cx="9680209" cy="1051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2800" b="1" kern="1200" dirty="0"/>
              <a:t>POSIZIONE DELLE REGIONI IN ITALIA RISPETTO 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kern="1200" dirty="0"/>
              <a:t>   </a:t>
            </a:r>
            <a:r>
              <a:rPr lang="it-IT" sz="2800" b="1" kern="1200" dirty="0"/>
              <a:t>AGLI INDICATORI: </a:t>
            </a:r>
            <a:r>
              <a:rPr lang="it-IT" sz="2800" b="1" i="1" kern="1200" dirty="0">
                <a:solidFill>
                  <a:srgbClr val="0033CC"/>
                </a:solidFill>
              </a:rPr>
              <a:t>TES/AB</a:t>
            </a:r>
            <a:r>
              <a:rPr lang="it-IT" sz="2800" b="1" i="1" kern="1200" dirty="0">
                <a:solidFill>
                  <a:srgbClr val="FFFF00"/>
                </a:solidFill>
              </a:rPr>
              <a:t> </a:t>
            </a:r>
            <a:r>
              <a:rPr lang="it-IT" sz="2800" b="1" kern="1200" dirty="0">
                <a:solidFill>
                  <a:schemeClr val="tx1"/>
                </a:solidFill>
              </a:rPr>
              <a:t>E</a:t>
            </a:r>
            <a:r>
              <a:rPr lang="it-IT" sz="2800" b="1" i="1" kern="1200" dirty="0">
                <a:solidFill>
                  <a:srgbClr val="FFFF00"/>
                </a:solidFill>
              </a:rPr>
              <a:t> </a:t>
            </a:r>
            <a:r>
              <a:rPr lang="it-IT" sz="2800" b="1" i="1" kern="1200" dirty="0">
                <a:solidFill>
                  <a:srgbClr val="0033CC"/>
                </a:solidFill>
              </a:rPr>
              <a:t>SOC/AB</a:t>
            </a:r>
            <a:r>
              <a:rPr lang="it-IT" sz="2800" b="1" i="1" kern="1200" dirty="0">
                <a:solidFill>
                  <a:srgbClr val="FF0000"/>
                </a:solidFill>
              </a:rPr>
              <a:t> </a:t>
            </a:r>
            <a:r>
              <a:rPr lang="it-IT" sz="2800" b="1" i="1" kern="1200" dirty="0">
                <a:solidFill>
                  <a:schemeClr val="tx1"/>
                </a:solidFill>
              </a:rPr>
              <a:t> </a:t>
            </a:r>
            <a:r>
              <a:rPr lang="it-IT" sz="2800" b="1" i="1" kern="1200" dirty="0">
                <a:solidFill>
                  <a:srgbClr val="C00000"/>
                </a:solidFill>
              </a:rPr>
              <a:t>(2025) </a:t>
            </a:r>
            <a:endParaRPr lang="it-IT" sz="2800" b="1" i="1" dirty="0">
              <a:solidFill>
                <a:srgbClr val="C00000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DF54A74-327C-B9B5-159F-74FB6127A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198" y="2052146"/>
            <a:ext cx="5591877" cy="4193909"/>
          </a:xfrm>
          <a:prstGeom prst="rect">
            <a:avLst/>
          </a:prstGeom>
          <a:ln w="28575">
            <a:solidFill>
              <a:srgbClr val="0033CC"/>
            </a:solidFill>
          </a:ln>
        </p:spPr>
      </p:pic>
    </p:spTree>
    <p:extLst>
      <p:ext uri="{BB962C8B-B14F-4D97-AF65-F5344CB8AC3E}">
        <p14:creationId xmlns:p14="http://schemas.microsoft.com/office/powerpoint/2010/main" val="418224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0EB3B6-1FB2-92FC-6B58-01BAC80AA4A8}"/>
              </a:ext>
            </a:extLst>
          </p:cNvPr>
          <p:cNvSpPr txBox="1"/>
          <p:nvPr/>
        </p:nvSpPr>
        <p:spPr>
          <a:xfrm>
            <a:off x="1678744" y="1009192"/>
            <a:ext cx="883451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/>
              <a:t>2015-2025: LE</a:t>
            </a:r>
            <a:r>
              <a:rPr lang="it-IT" sz="3200" b="1" dirty="0">
                <a:solidFill>
                  <a:srgbClr val="FF0000"/>
                </a:solidFill>
              </a:rPr>
              <a:t> SOCIETA’ SPORTIVE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i="1" dirty="0">
                <a:solidFill>
                  <a:srgbClr val="0033CC"/>
                </a:solidFill>
              </a:rPr>
              <a:t>ITALIA: da </a:t>
            </a:r>
            <a:r>
              <a:rPr lang="it-IT" sz="3200" b="1" i="1" dirty="0">
                <a:solidFill>
                  <a:srgbClr val="FF0000"/>
                </a:solidFill>
              </a:rPr>
              <a:t>4.558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3.911</a:t>
            </a:r>
            <a:r>
              <a:rPr lang="it-IT" sz="3200" b="1" i="1" dirty="0">
                <a:solidFill>
                  <a:srgbClr val="0033CC"/>
                </a:solidFill>
              </a:rPr>
              <a:t> (-647; -14.2%)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34097C6-C4DE-90F2-F1F7-B478FC29E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711" y="2116162"/>
            <a:ext cx="5431498" cy="4073623"/>
          </a:xfrm>
          <a:prstGeom prst="rect">
            <a:avLst/>
          </a:prstGeom>
          <a:ln w="28575">
            <a:solidFill>
              <a:srgbClr val="0033CC"/>
            </a:solidFill>
          </a:ln>
        </p:spPr>
      </p:pic>
    </p:spTree>
    <p:extLst>
      <p:ext uri="{BB962C8B-B14F-4D97-AF65-F5344CB8AC3E}">
        <p14:creationId xmlns:p14="http://schemas.microsoft.com/office/powerpoint/2010/main" val="1485634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D6834-D5A1-A456-EF74-6F7C22AF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F4B8E9C-033E-E0CC-5084-87192094E0E0}"/>
              </a:ext>
            </a:extLst>
          </p:cNvPr>
          <p:cNvSpPr txBox="1"/>
          <p:nvPr/>
        </p:nvSpPr>
        <p:spPr>
          <a:xfrm>
            <a:off x="886080" y="1382818"/>
            <a:ext cx="10419839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2600" b="1" dirty="0">
                <a:solidFill>
                  <a:srgbClr val="FF0000"/>
                </a:solidFill>
              </a:rPr>
              <a:t>LE SOCIETA’ SPORTIVE IN DIFFICOLTA’ IN MOLTE FEDERAZ. SPORTIVE  NAZIONALI </a:t>
            </a:r>
            <a:r>
              <a:rPr lang="it-IT" sz="2600" b="1" i="1" dirty="0">
                <a:solidFill>
                  <a:srgbClr val="FF0000"/>
                </a:solidFill>
              </a:rPr>
              <a:t>(FSN)</a:t>
            </a:r>
            <a:r>
              <a:rPr lang="it-IT" sz="2600" b="1" dirty="0">
                <a:solidFill>
                  <a:srgbClr val="FF0000"/>
                </a:solidFill>
              </a:rPr>
              <a:t> DEL CONI DAL 2010 IN POI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B52C138-7DFA-E212-B9F4-799666BCD6D0}"/>
              </a:ext>
            </a:extLst>
          </p:cNvPr>
          <p:cNvSpPr/>
          <p:nvPr/>
        </p:nvSpPr>
        <p:spPr>
          <a:xfrm>
            <a:off x="2131935" y="2430184"/>
            <a:ext cx="8173330" cy="3642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1">
              <a:spcBef>
                <a:spcPts val="1000"/>
              </a:spcBef>
            </a:pPr>
            <a:r>
              <a:rPr lang="it-IT" sz="24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FIGC </a:t>
            </a:r>
            <a:r>
              <a:rPr lang="it-IT" sz="24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(Calcio)</a:t>
            </a:r>
            <a:r>
              <a:rPr lang="it-IT" sz="24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14.690 a 11.247: -3.443 </a:t>
            </a:r>
            <a:r>
              <a:rPr lang="it-IT" sz="24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(-23.4%)</a:t>
            </a:r>
            <a:r>
              <a:rPr lang="it-IT" sz="24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FIPAV </a:t>
            </a:r>
            <a:r>
              <a:rPr lang="it-IT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(Volley) </a:t>
            </a: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4.911 a 3.911: -1.000 </a:t>
            </a:r>
            <a:r>
              <a:rPr lang="it-IT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(-20.36%)</a:t>
            </a: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400" b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FIP </a:t>
            </a:r>
            <a:r>
              <a:rPr lang="it-IT" sz="2400" b="1" i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Basket)</a:t>
            </a:r>
            <a:r>
              <a:rPr lang="it-IT" sz="2400" b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3.674  a   2.607: -1.067 </a:t>
            </a:r>
            <a:r>
              <a:rPr lang="it-IT" sz="2400" b="1" i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(-29.04%)</a:t>
            </a:r>
            <a:r>
              <a:rPr lang="it-IT" sz="2400" b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 </a:t>
            </a:r>
            <a:r>
              <a:rPr lang="it-IT" sz="24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(Rugby) </a:t>
            </a:r>
            <a:r>
              <a:rPr lang="it-IT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1.013  a     657:   - 356    </a:t>
            </a:r>
            <a:r>
              <a:rPr lang="it-IT" sz="24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(-35.14%);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4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  </a:t>
            </a:r>
            <a:r>
              <a:rPr lang="it-IT" sz="24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(Nuoto)</a:t>
            </a:r>
            <a:r>
              <a:rPr lang="it-IT" sz="24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da 1.484  a  899:   - 505   </a:t>
            </a:r>
            <a:r>
              <a:rPr lang="it-IT" sz="24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(-39.43%);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FCI </a:t>
            </a:r>
            <a:r>
              <a:rPr lang="it-IT" sz="2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(Ciclismo) </a:t>
            </a:r>
            <a:r>
              <a:rPr lang="it-IT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3.747 a 3.408: - 639   (-17.05%).</a:t>
            </a:r>
          </a:p>
          <a:p>
            <a:pPr lvl="0" algn="just" hangingPunct="1">
              <a:lnSpc>
                <a:spcPct val="90000"/>
              </a:lnSpc>
            </a:pPr>
            <a:r>
              <a:rPr lang="it-IT" sz="2800" b="1" dirty="0">
                <a:solidFill>
                  <a:srgbClr val="FF0000"/>
                </a:solidFill>
              </a:rPr>
              <a:t>     </a:t>
            </a: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controtendenza FITP 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(Tennis-</a:t>
            </a:r>
            <a:r>
              <a:rPr lang="it-IT" sz="22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Padle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+19.4%, FIDAL      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(Atletica)</a:t>
            </a: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+9.8%, FIJLKAM 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(Judo e Arti Marziali)</a:t>
            </a: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+14.6%.</a:t>
            </a:r>
          </a:p>
        </p:txBody>
      </p:sp>
    </p:spTree>
    <p:extLst>
      <p:ext uri="{BB962C8B-B14F-4D97-AF65-F5344CB8AC3E}">
        <p14:creationId xmlns:p14="http://schemas.microsoft.com/office/powerpoint/2010/main" val="4156107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ECE1C-2C9A-712E-F174-028BAB968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604987A-D3F3-936E-7FE8-CD9C9B513450}"/>
              </a:ext>
            </a:extLst>
          </p:cNvPr>
          <p:cNvSpPr txBox="1"/>
          <p:nvPr/>
        </p:nvSpPr>
        <p:spPr>
          <a:xfrm>
            <a:off x="1337114" y="876002"/>
            <a:ext cx="951777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2015-25: I </a:t>
            </a:r>
            <a:r>
              <a:rPr lang="it-IT" sz="3200" b="1" i="1" dirty="0">
                <a:solidFill>
                  <a:srgbClr val="FF0000"/>
                </a:solidFill>
              </a:rPr>
              <a:t>TESSERATI TOTALI (M+F)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i="1" dirty="0">
                <a:solidFill>
                  <a:srgbClr val="0033CC"/>
                </a:solidFill>
              </a:rPr>
              <a:t>ITALIA: da </a:t>
            </a:r>
            <a:r>
              <a:rPr lang="it-IT" sz="3200" b="1" i="1" dirty="0">
                <a:solidFill>
                  <a:srgbClr val="FF0000"/>
                </a:solidFill>
              </a:rPr>
              <a:t>373.705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364.430</a:t>
            </a:r>
            <a:r>
              <a:rPr lang="it-IT" sz="3200" b="1" i="1" dirty="0">
                <a:solidFill>
                  <a:srgbClr val="0033CC"/>
                </a:solidFill>
              </a:rPr>
              <a:t>  (-2.48%)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6857062-EDE9-4A11-0D96-A56D14D24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676" y="1982972"/>
            <a:ext cx="5627840" cy="422088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474427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4FD61-A420-903E-0B2D-D27128F07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1D56769-1233-DFB4-51AE-C3189D8D6BB8}"/>
              </a:ext>
            </a:extLst>
          </p:cNvPr>
          <p:cNvSpPr txBox="1"/>
          <p:nvPr/>
        </p:nvSpPr>
        <p:spPr>
          <a:xfrm>
            <a:off x="1337114" y="938458"/>
            <a:ext cx="951777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2015-25 I</a:t>
            </a:r>
            <a:r>
              <a:rPr lang="it-IT" sz="3200" b="1" dirty="0">
                <a:solidFill>
                  <a:srgbClr val="FF0000"/>
                </a:solidFill>
              </a:rPr>
              <a:t> TESSERATI MASCHI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i="1" dirty="0">
                <a:solidFill>
                  <a:srgbClr val="0033CC"/>
                </a:solidFill>
              </a:rPr>
              <a:t>ITALIA: da </a:t>
            </a:r>
            <a:r>
              <a:rPr lang="it-IT" sz="3200" b="1" i="1" dirty="0">
                <a:solidFill>
                  <a:srgbClr val="FF0000"/>
                </a:solidFill>
              </a:rPr>
              <a:t>85.393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83.081</a:t>
            </a:r>
            <a:r>
              <a:rPr lang="it-IT" sz="3200" b="1" i="1" dirty="0">
                <a:solidFill>
                  <a:srgbClr val="0033CC"/>
                </a:solidFill>
              </a:rPr>
              <a:t> (-2.71%)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59909B2-3F05-B57F-F910-F26AD8270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646" y="2074925"/>
            <a:ext cx="5542751" cy="4157063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6686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3518A-ED4C-F8AD-09EB-680FE150A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A3E317-BE2D-D91C-F470-64AEDCFEBDFB}"/>
              </a:ext>
            </a:extLst>
          </p:cNvPr>
          <p:cNvSpPr txBox="1"/>
          <p:nvPr/>
        </p:nvSpPr>
        <p:spPr>
          <a:xfrm>
            <a:off x="1337114" y="954660"/>
            <a:ext cx="951777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2015-2025: I</a:t>
            </a:r>
            <a:r>
              <a:rPr lang="it-IT" sz="3200" b="1" dirty="0">
                <a:solidFill>
                  <a:srgbClr val="FF0000"/>
                </a:solidFill>
              </a:rPr>
              <a:t> TESSERATI FEMMINE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i="1" dirty="0">
                <a:solidFill>
                  <a:srgbClr val="0033CC"/>
                </a:solidFill>
              </a:rPr>
              <a:t>ITALIA: da </a:t>
            </a:r>
            <a:r>
              <a:rPr lang="it-IT" sz="3200" b="1" i="1" dirty="0">
                <a:solidFill>
                  <a:srgbClr val="FF0000"/>
                </a:solidFill>
              </a:rPr>
              <a:t>288.312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281.349</a:t>
            </a:r>
            <a:r>
              <a:rPr lang="it-IT" sz="3200" b="1" i="1" dirty="0">
                <a:solidFill>
                  <a:srgbClr val="0033CC"/>
                </a:solidFill>
              </a:rPr>
              <a:t> (-2.41%)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A045CCF-39F8-FD40-3421-2D5891860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689" y="2061630"/>
            <a:ext cx="5541720" cy="415629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27076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200C4-71FD-D086-F1ED-DA5D8174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A757839-BF9A-83EE-36EF-91D3BE2221F9}"/>
              </a:ext>
            </a:extLst>
          </p:cNvPr>
          <p:cNvSpPr txBox="1"/>
          <p:nvPr/>
        </p:nvSpPr>
        <p:spPr>
          <a:xfrm>
            <a:off x="1337114" y="983751"/>
            <a:ext cx="951777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2015-25: I</a:t>
            </a:r>
            <a:r>
              <a:rPr lang="it-IT" sz="3200" b="1" dirty="0">
                <a:solidFill>
                  <a:srgbClr val="FF0000"/>
                </a:solidFill>
              </a:rPr>
              <a:t> TECNICI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 </a:t>
            </a:r>
            <a:r>
              <a:rPr lang="it-IT" sz="3200" b="1" i="1" dirty="0">
                <a:solidFill>
                  <a:srgbClr val="0033CC"/>
                </a:solidFill>
              </a:rPr>
              <a:t>ITALIA: da </a:t>
            </a:r>
            <a:r>
              <a:rPr lang="it-IT" sz="3200" b="1" i="1" dirty="0">
                <a:solidFill>
                  <a:srgbClr val="FF0000"/>
                </a:solidFill>
              </a:rPr>
              <a:t>20.412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19.277</a:t>
            </a:r>
            <a:r>
              <a:rPr lang="it-IT" sz="3200" b="1" i="1" dirty="0">
                <a:solidFill>
                  <a:srgbClr val="0033CC"/>
                </a:solidFill>
              </a:rPr>
              <a:t> (-5.56%)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B8C8303-EB8F-DF37-6E3C-A53824995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043" y="2090721"/>
            <a:ext cx="5497591" cy="4123192"/>
          </a:xfrm>
          <a:prstGeom prst="rect">
            <a:avLst/>
          </a:prstGeom>
          <a:ln w="28575">
            <a:solidFill>
              <a:srgbClr val="CC00CC"/>
            </a:solidFill>
          </a:ln>
        </p:spPr>
      </p:pic>
    </p:spTree>
    <p:extLst>
      <p:ext uri="{BB962C8B-B14F-4D97-AF65-F5344CB8AC3E}">
        <p14:creationId xmlns:p14="http://schemas.microsoft.com/office/powerpoint/2010/main" val="2160862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210A2-8035-36A4-B707-E3BBB1410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C8B95E-705F-4173-D147-CFF1494E3C92}"/>
              </a:ext>
            </a:extLst>
          </p:cNvPr>
          <p:cNvSpPr txBox="1"/>
          <p:nvPr/>
        </p:nvSpPr>
        <p:spPr>
          <a:xfrm>
            <a:off x="1337114" y="1002198"/>
            <a:ext cx="951777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2015-25: I </a:t>
            </a:r>
            <a:r>
              <a:rPr lang="it-IT" sz="3200" b="1" dirty="0">
                <a:solidFill>
                  <a:srgbClr val="FF0000"/>
                </a:solidFill>
              </a:rPr>
              <a:t> DIRIGENTI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   </a:t>
            </a:r>
            <a:r>
              <a:rPr lang="it-IT" sz="3200" b="1" i="1" dirty="0">
                <a:solidFill>
                  <a:srgbClr val="0033CC"/>
                </a:solidFill>
              </a:rPr>
              <a:t>ITALIA: da </a:t>
            </a:r>
            <a:r>
              <a:rPr lang="it-IT" sz="3200" b="1" i="1" dirty="0">
                <a:solidFill>
                  <a:srgbClr val="FF0000"/>
                </a:solidFill>
              </a:rPr>
              <a:t>57.625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70.101</a:t>
            </a:r>
            <a:r>
              <a:rPr lang="it-IT" sz="3200" b="1" i="1" dirty="0">
                <a:solidFill>
                  <a:srgbClr val="0033CC"/>
                </a:solidFill>
              </a:rPr>
              <a:t> (+21.65%)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74DE355-6D6A-67FC-4B04-8824D25B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1" y="2109168"/>
            <a:ext cx="5520940" cy="414070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48190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BF07B-B73E-91AC-B900-48206CF6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354B69B-6B6D-FB44-413E-5EE9BE530854}"/>
              </a:ext>
            </a:extLst>
          </p:cNvPr>
          <p:cNvSpPr txBox="1"/>
          <p:nvPr/>
        </p:nvSpPr>
        <p:spPr>
          <a:xfrm>
            <a:off x="1337114" y="942799"/>
            <a:ext cx="951777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2015-25: GLI </a:t>
            </a:r>
            <a:r>
              <a:rPr lang="it-IT" sz="3200" b="1" dirty="0">
                <a:solidFill>
                  <a:srgbClr val="FF0000"/>
                </a:solidFill>
              </a:rPr>
              <a:t> UFFICIALI DI GARA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   </a:t>
            </a:r>
            <a:r>
              <a:rPr lang="it-IT" sz="3200" b="1" i="1" dirty="0">
                <a:solidFill>
                  <a:srgbClr val="0033CC"/>
                </a:solidFill>
              </a:rPr>
              <a:t>ITALIA: da </a:t>
            </a:r>
            <a:r>
              <a:rPr lang="it-IT" sz="3200" b="1" i="1" dirty="0">
                <a:solidFill>
                  <a:srgbClr val="FF0000"/>
                </a:solidFill>
              </a:rPr>
              <a:t>5.993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5.719</a:t>
            </a:r>
            <a:r>
              <a:rPr lang="it-IT" sz="3200" b="1" i="1" dirty="0">
                <a:solidFill>
                  <a:srgbClr val="0033CC"/>
                </a:solidFill>
              </a:rPr>
              <a:t> (-4.57%)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854" y="2128427"/>
            <a:ext cx="5552291" cy="4164218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5823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13A67-E60F-0A9E-7935-8EF75CCF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9750BC-0B11-6E0F-E3A6-3025F4D6816D}"/>
              </a:ext>
            </a:extLst>
          </p:cNvPr>
          <p:cNvSpPr txBox="1"/>
          <p:nvPr/>
        </p:nvSpPr>
        <p:spPr>
          <a:xfrm>
            <a:off x="1477442" y="992366"/>
            <a:ext cx="9517772" cy="1106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dirty="0">
                <a:solidFill>
                  <a:srgbClr val="002060"/>
                </a:solidFill>
              </a:rPr>
              <a:t>2015-25: LA  </a:t>
            </a:r>
            <a:r>
              <a:rPr lang="it-IT" sz="3200" b="1" dirty="0">
                <a:solidFill>
                  <a:srgbClr val="FF0000"/>
                </a:solidFill>
              </a:rPr>
              <a:t>PERC. DI </a:t>
            </a:r>
            <a:r>
              <a:rPr lang="it-IT" sz="3200" b="1" i="1" dirty="0">
                <a:solidFill>
                  <a:srgbClr val="FF0000"/>
                </a:solidFill>
              </a:rPr>
              <a:t>TES.FEM/TOT</a:t>
            </a:r>
          </a:p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200" b="1" i="1" dirty="0">
                <a:solidFill>
                  <a:srgbClr val="0033CC"/>
                </a:solidFill>
              </a:rPr>
              <a:t>ITALIA: da  </a:t>
            </a:r>
            <a:r>
              <a:rPr lang="it-IT" sz="3200" b="1" i="1" dirty="0">
                <a:solidFill>
                  <a:srgbClr val="FF0000"/>
                </a:solidFill>
              </a:rPr>
              <a:t>77.15%</a:t>
            </a:r>
            <a:r>
              <a:rPr lang="it-IT" sz="3200" b="1" i="1" dirty="0">
                <a:solidFill>
                  <a:srgbClr val="0033CC"/>
                </a:solidFill>
              </a:rPr>
              <a:t> a </a:t>
            </a:r>
            <a:r>
              <a:rPr lang="it-IT" sz="3200" b="1" i="1" dirty="0">
                <a:solidFill>
                  <a:srgbClr val="FF0000"/>
                </a:solidFill>
              </a:rPr>
              <a:t>77.20%</a:t>
            </a:r>
            <a:r>
              <a:rPr lang="it-IT" sz="3200" b="1" i="1" dirty="0">
                <a:solidFill>
                  <a:srgbClr val="0033CC"/>
                </a:solidFill>
              </a:rPr>
              <a:t> (+0.05)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438" y="2099335"/>
            <a:ext cx="5528959" cy="414671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473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69487-D9D1-851D-7BF7-C9DEA4F31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5D53BF8-701E-1FD2-3F55-1227C09AB3F8}"/>
              </a:ext>
            </a:extLst>
          </p:cNvPr>
          <p:cNvSpPr txBox="1"/>
          <p:nvPr/>
        </p:nvSpPr>
        <p:spPr>
          <a:xfrm>
            <a:off x="1337919" y="1568821"/>
            <a:ext cx="10450957" cy="3945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lnSpc>
                <a:spcPct val="90000"/>
              </a:lnSpc>
              <a:spcBef>
                <a:spcPts val="1000"/>
              </a:spcBef>
            </a:pPr>
            <a:r>
              <a:rPr lang="it-IT" sz="3600" b="1" kern="1200" dirty="0">
                <a:solidFill>
                  <a:srgbClr val="9900CC"/>
                </a:solidFill>
              </a:rPr>
              <a:t>2015-2025 - IN SINTESI</a:t>
            </a:r>
            <a:r>
              <a:rPr lang="it-IT" sz="3200" b="1" kern="1200" dirty="0">
                <a:solidFill>
                  <a:srgbClr val="9900CC"/>
                </a:solidFill>
              </a:rPr>
              <a:t>:</a:t>
            </a:r>
          </a:p>
          <a:p>
            <a:pPr marL="514350" lvl="0" indent="-514350" algn="just" hangingPunct="1">
              <a:spcBef>
                <a:spcPts val="1000"/>
              </a:spcBef>
              <a:buAutoNum type="romanLcParenR"/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SOCIETA’  SPORTIVE</a:t>
            </a:r>
            <a:r>
              <a:rPr lang="it-IT" sz="2800" b="1" kern="1200" dirty="0">
                <a:solidFill>
                  <a:srgbClr val="002060"/>
                </a:solidFill>
                <a:cs typeface="Arial" panose="020B0604020202020204" pitchFamily="34" charset="0"/>
              </a:rPr>
              <a:t>: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flessione 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(-14.2%)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; </a:t>
            </a:r>
          </a:p>
          <a:p>
            <a:pPr marL="514350" lvl="0" indent="-514350" algn="just" hangingPunct="1">
              <a:spcBef>
                <a:spcPts val="1000"/>
              </a:spcBef>
              <a:buAutoNum type="romanLcParenR"/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TES. TOT</a:t>
            </a:r>
            <a:r>
              <a:rPr lang="it-IT" sz="2800" b="1" kern="1200" dirty="0">
                <a:solidFill>
                  <a:srgbClr val="002060"/>
                </a:solidFill>
                <a:cs typeface="Arial" panose="020B0604020202020204" pitchFamily="34" charset="0"/>
              </a:rPr>
              <a:t>: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calo ‘</a:t>
            </a:r>
            <a:r>
              <a:rPr lang="it-IT" sz="2800" b="1" kern="1200" dirty="0">
                <a:solidFill>
                  <a:srgbClr val="002060"/>
                </a:solidFill>
                <a:cs typeface="Arial" panose="020B0604020202020204" pitchFamily="34" charset="0"/>
              </a:rPr>
              <a:t>15-’20-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covid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-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buona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ripresa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(-2.48%)</a:t>
            </a:r>
            <a:r>
              <a:rPr lang="it-IT" sz="2800" b="1" kern="1200" dirty="0">
                <a:solidFill>
                  <a:srgbClr val="002060"/>
                </a:solidFill>
                <a:cs typeface="Arial" panose="020B0604020202020204" pitchFamily="34" charset="0"/>
              </a:rPr>
              <a:t>;</a:t>
            </a:r>
          </a:p>
          <a:p>
            <a:pPr marL="514350" lvl="0" indent="-514350" algn="just" hangingPunct="1">
              <a:spcBef>
                <a:spcPts val="1000"/>
              </a:spcBef>
              <a:buAutoNum type="romanLcParenR"/>
            </a:pPr>
            <a:r>
              <a:rPr lang="it-IT" sz="2800" b="1" kern="1200" dirty="0">
                <a:solidFill>
                  <a:srgbClr val="9900CC"/>
                </a:solidFill>
                <a:cs typeface="Arial" panose="020B0604020202020204" pitchFamily="34" charset="0"/>
              </a:rPr>
              <a:t>TES. MAS</a:t>
            </a:r>
            <a:r>
              <a:rPr lang="it-IT" sz="2800" b="1" kern="1200" dirty="0">
                <a:solidFill>
                  <a:srgbClr val="002060"/>
                </a:solidFill>
                <a:cs typeface="Arial" panose="020B0604020202020204" pitchFamily="34" charset="0"/>
              </a:rPr>
              <a:t>: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calo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‘15-’25-covid-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buona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 ripresa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(-2.71%);</a:t>
            </a:r>
            <a:endParaRPr lang="it-IT" sz="2800" b="1" kern="12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514350" lvl="0" indent="-514350" algn="just" hangingPunct="1">
              <a:spcBef>
                <a:spcPts val="1000"/>
              </a:spcBef>
              <a:buAutoNum type="romanLcParenR"/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TES. FEM: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calo-</a:t>
            </a:r>
            <a:r>
              <a:rPr lang="it-IT" sz="2800" b="1" kern="1200" dirty="0" err="1">
                <a:solidFill>
                  <a:srgbClr val="0033CC"/>
                </a:solidFill>
                <a:cs typeface="Arial" panose="020B0604020202020204" pitchFamily="34" charset="0"/>
              </a:rPr>
              <a:t>covid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-buona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ripresa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 (-2.41%);</a:t>
            </a:r>
            <a:endParaRPr lang="it-IT" sz="2800" b="1" kern="12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514350" lvl="0" indent="-514350" algn="just" hangingPunct="1">
              <a:spcBef>
                <a:spcPts val="1000"/>
              </a:spcBef>
              <a:buAutoNum type="romanLcParenR"/>
            </a:pPr>
            <a:r>
              <a:rPr lang="it-IT" sz="2800" b="1" i="1" kern="1200" dirty="0">
                <a:solidFill>
                  <a:srgbClr val="9900CC"/>
                </a:solidFill>
                <a:cs typeface="Arial" panose="020B0604020202020204" pitchFamily="34" charset="0"/>
              </a:rPr>
              <a:t>PERC.</a:t>
            </a:r>
            <a:r>
              <a:rPr lang="it-IT" sz="2800" b="1" kern="1200" dirty="0">
                <a:solidFill>
                  <a:srgbClr val="9900CC"/>
                </a:solidFill>
                <a:cs typeface="Arial" panose="020B0604020202020204" pitchFamily="34" charset="0"/>
              </a:rPr>
              <a:t> </a:t>
            </a:r>
            <a:r>
              <a:rPr lang="it-IT" sz="2800" b="1" i="1" kern="1200" dirty="0">
                <a:solidFill>
                  <a:srgbClr val="9900CC"/>
                </a:solidFill>
                <a:cs typeface="Arial" panose="020B0604020202020204" pitchFamily="34" charset="0"/>
              </a:rPr>
              <a:t>TES.FEM./TOT:</a:t>
            </a:r>
            <a:r>
              <a:rPr lang="it-IT" sz="2800" b="1" i="1" kern="1200" dirty="0">
                <a:solidFill>
                  <a:srgbClr val="002060"/>
                </a:solidFill>
                <a:cs typeface="Arial" panose="020B0604020202020204" pitchFamily="34" charset="0"/>
              </a:rPr>
              <a:t> stazionaria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dal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77.15%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      del 2015 al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77.20%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 del 2025. </a:t>
            </a:r>
            <a:endParaRPr lang="it-IT" sz="2800" b="1" kern="1200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031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D47F-4265-D0D3-CE6A-46109125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5D53BF8-701E-1FD2-3F55-1227C09AB3F8}"/>
              </a:ext>
            </a:extLst>
          </p:cNvPr>
          <p:cNvSpPr txBox="1"/>
          <p:nvPr/>
        </p:nvSpPr>
        <p:spPr>
          <a:xfrm>
            <a:off x="738153" y="939556"/>
            <a:ext cx="10913073" cy="4991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1">
              <a:spcBef>
                <a:spcPts val="1000"/>
              </a:spcBef>
            </a:pPr>
            <a:r>
              <a:rPr lang="it-IT" sz="3600" b="1" kern="1200" dirty="0">
                <a:solidFill>
                  <a:srgbClr val="9900CC"/>
                </a:solidFill>
              </a:rPr>
              <a:t>2015-2025 - </a:t>
            </a:r>
            <a:r>
              <a:rPr lang="it-IT" sz="3600" b="1" i="1" kern="1200" dirty="0">
                <a:solidFill>
                  <a:srgbClr val="9900CC"/>
                </a:solidFill>
              </a:rPr>
              <a:t>segue</a:t>
            </a:r>
            <a:r>
              <a:rPr lang="it-IT" sz="3200" b="1" i="1" kern="1200" dirty="0">
                <a:solidFill>
                  <a:srgbClr val="9900CC"/>
                </a:solidFill>
              </a:rPr>
              <a:t>: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vi) Leggera flessione dei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Tecnici (-5.56%);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vii) Leggera flessione degli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Ufficiali di Gara (-4.57%)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;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viii) Forte incremento dei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Dirigenti (+21.65%),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       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soprattutto dal 2020 in poi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(RDS);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ix) Grande ripresa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in tutto il territorio 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dopo i pesanti  effetti sullo sport della pandemia da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covid 19 (’20-’21)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;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 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x) Numeri del tesseramento </a:t>
            </a:r>
            <a:r>
              <a:rPr lang="it-IT" sz="2800" b="1" kern="1200" dirty="0" err="1">
                <a:solidFill>
                  <a:srgbClr val="0033CC"/>
                </a:solidFill>
                <a:cs typeface="Arial" panose="020B0604020202020204" pitchFamily="34" charset="0"/>
              </a:rPr>
              <a:t>Fipav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 2015-2025 nel complesso 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    molto positivi in quasi tutte le regioni italiane.</a:t>
            </a:r>
          </a:p>
        </p:txBody>
      </p:sp>
    </p:spTree>
    <p:extLst>
      <p:ext uri="{BB962C8B-B14F-4D97-AF65-F5344CB8AC3E}">
        <p14:creationId xmlns:p14="http://schemas.microsoft.com/office/powerpoint/2010/main" val="1501477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C30B8-8090-1E5D-6E43-290BCB6FA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C81B8D4D-EB6C-CBCE-49BE-C4B1A11CD9C4}"/>
              </a:ext>
            </a:extLst>
          </p:cNvPr>
          <p:cNvSpPr txBox="1"/>
          <p:nvPr/>
        </p:nvSpPr>
        <p:spPr>
          <a:xfrm>
            <a:off x="1337114" y="1053768"/>
            <a:ext cx="9517772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CONFRONTO TRA INDICATORI 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i="1" kern="1200" dirty="0">
                <a:solidFill>
                  <a:srgbClr val="0033CC"/>
                </a:solidFill>
              </a:rPr>
              <a:t>TES. TOT./SOC. (2018-2025)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3366" y="2207929"/>
            <a:ext cx="6143951" cy="369290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79787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F0951-5AAF-FBA9-EA3C-94242A18B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0A1AEA2-C1F7-61FB-D4DB-CF01F16134FA}"/>
              </a:ext>
            </a:extLst>
          </p:cNvPr>
          <p:cNvSpPr txBox="1"/>
          <p:nvPr/>
        </p:nvSpPr>
        <p:spPr>
          <a:xfrm>
            <a:off x="1170645" y="1205433"/>
            <a:ext cx="9517772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CONFRONTO TRA INDICATORI 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i="1" kern="1200" dirty="0">
                <a:solidFill>
                  <a:srgbClr val="0033CC"/>
                </a:solidFill>
              </a:rPr>
              <a:t>TES. TOT./SOC. PER ALCUNE FSN </a:t>
            </a:r>
          </a:p>
        </p:txBody>
      </p:sp>
      <p:sp>
        <p:nvSpPr>
          <p:cNvPr id="5" name="Rettangolo 4"/>
          <p:cNvSpPr/>
          <p:nvPr/>
        </p:nvSpPr>
        <p:spPr>
          <a:xfrm>
            <a:off x="2475460" y="2485745"/>
            <a:ext cx="7498079" cy="3698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FIPAV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(Volley) 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73.0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(2018)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93.2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(2025)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+20.2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FIGC 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(Calcio)</a:t>
            </a: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81.5 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 </a:t>
            </a: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102.0 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+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20.5</a:t>
            </a: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FIP </a:t>
            </a:r>
            <a:r>
              <a:rPr lang="it-IT" sz="2200" b="1" i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Basket)</a:t>
            </a:r>
            <a:r>
              <a:rPr lang="it-IT" sz="2200" b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93.2 </a:t>
            </a:r>
            <a:r>
              <a:rPr lang="it-IT" sz="2200" b="1" i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  </a:t>
            </a:r>
            <a:r>
              <a:rPr lang="it-IT" sz="2200" b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111.1 </a:t>
            </a:r>
            <a:r>
              <a:rPr lang="it-IT" sz="2200" b="1" i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  <a:r>
              <a:rPr lang="it-IT" sz="2200" b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it-IT" sz="2200" b="1" i="1" dirty="0">
                <a:solidFill>
                  <a:srgbClr val="99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+17.9;</a:t>
            </a:r>
            <a:endParaRPr lang="it-IT" sz="2200" b="1" dirty="0">
              <a:solidFill>
                <a:srgbClr val="99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 </a:t>
            </a:r>
            <a:r>
              <a:rPr lang="it-IT" sz="2200" b="1" i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(Rugby) </a:t>
            </a:r>
            <a:r>
              <a:rPr lang="it-IT" sz="2200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151.6 </a:t>
            </a:r>
            <a:r>
              <a:rPr lang="it-IT" sz="2200" b="1" i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</a:t>
            </a:r>
            <a:r>
              <a:rPr lang="it-IT" sz="2200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  109.5 </a:t>
            </a:r>
            <a:r>
              <a:rPr lang="it-IT" sz="2200" b="1" i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  <a:r>
              <a:rPr lang="it-IT" sz="2200" b="1" dirty="0">
                <a:solidFill>
                  <a:srgbClr val="70AD47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22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-41.1</a:t>
            </a:r>
            <a:r>
              <a:rPr lang="it-IT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it-IT" sz="2200" b="1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FIDAL </a:t>
            </a:r>
            <a:r>
              <a:rPr lang="it-IT" sz="2200" b="1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200" b="1" i="1" dirty="0" err="1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Atl.Leg</a:t>
            </a:r>
            <a:r>
              <a:rPr lang="it-IT" sz="2200" b="1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 da </a:t>
            </a:r>
            <a:r>
              <a:rPr lang="it-IT" sz="2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80.3</a:t>
            </a:r>
            <a:r>
              <a:rPr lang="it-IT" sz="2200" b="1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(2015) a </a:t>
            </a:r>
            <a:r>
              <a:rPr lang="it-IT" sz="2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101.1 </a:t>
            </a:r>
            <a:r>
              <a:rPr lang="it-IT" sz="2200" b="1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</a:t>
            </a:r>
            <a:r>
              <a:rPr lang="it-IT" sz="2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it-IT" sz="2200" b="1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b="1" i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20.8</a:t>
            </a:r>
            <a:r>
              <a:rPr lang="it-IT" sz="2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FIJLKAM 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2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Ju,AM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42.3 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</a:t>
            </a: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47.6 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  <a:r>
              <a:rPr lang="it-IT" sz="2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2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+5.3;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  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(Nuoto)</a:t>
            </a: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104.4 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</a:t>
            </a: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273.5 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  <a:r>
              <a:rPr lang="it-IT" sz="22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+</a:t>
            </a:r>
            <a:r>
              <a:rPr lang="it-IT" sz="2200" b="1" i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169.1;</a:t>
            </a:r>
          </a:p>
          <a:p>
            <a:pPr lvl="0" algn="ctr" hangingPunct="1">
              <a:spcBef>
                <a:spcPts val="1000"/>
              </a:spcBef>
            </a:pP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FITP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200" b="1" i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Tennis.P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94.0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(2015) 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292.0 </a:t>
            </a:r>
            <a:r>
              <a:rPr lang="it-IT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(2024)</a:t>
            </a:r>
            <a:r>
              <a:rPr lang="it-IT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+198!</a:t>
            </a:r>
            <a:endParaRPr lang="it-IT" sz="22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879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9C5C4-72F4-010E-5DCC-956D9DAC1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70CB25A6-6D11-627A-EC38-3F61E3BF4CBF}"/>
              </a:ext>
            </a:extLst>
          </p:cNvPr>
          <p:cNvSpPr txBox="1"/>
          <p:nvPr/>
        </p:nvSpPr>
        <p:spPr>
          <a:xfrm>
            <a:off x="1337114" y="1214454"/>
            <a:ext cx="9517772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CONFRONTO TRA INDICATORI 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i="1" kern="1200" dirty="0">
                <a:solidFill>
                  <a:srgbClr val="0033CC"/>
                </a:solidFill>
              </a:rPr>
              <a:t>DIRIG./SOC. (2015-2025)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231" y="2368616"/>
            <a:ext cx="6168077" cy="3707408"/>
          </a:xfrm>
          <a:prstGeom prst="rect">
            <a:avLst/>
          </a:prstGeom>
          <a:ln w="28575">
            <a:solidFill>
              <a:srgbClr val="9900CC"/>
            </a:solidFill>
          </a:ln>
        </p:spPr>
      </p:pic>
    </p:spTree>
    <p:extLst>
      <p:ext uri="{BB962C8B-B14F-4D97-AF65-F5344CB8AC3E}">
        <p14:creationId xmlns:p14="http://schemas.microsoft.com/office/powerpoint/2010/main" val="744453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8A1AE-8486-120F-77D9-54ED23D69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328279" y="1393056"/>
            <a:ext cx="11155798" cy="43750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CAMBIA LA STRUTTURA DEI NOSTRI CLUB: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3000" b="1" kern="1200" dirty="0">
                <a:solidFill>
                  <a:srgbClr val="002060"/>
                </a:solidFill>
              </a:rPr>
              <a:t>Alla diminuzione del N° di </a:t>
            </a:r>
            <a:r>
              <a:rPr lang="it-IT" sz="3000" b="1" i="1" kern="1200" dirty="0">
                <a:solidFill>
                  <a:srgbClr val="0033CC"/>
                </a:solidFill>
              </a:rPr>
              <a:t>Soc</a:t>
            </a:r>
            <a:r>
              <a:rPr lang="it-IT" sz="3000" b="1" i="1" dirty="0">
                <a:solidFill>
                  <a:srgbClr val="0033CC"/>
                </a:solidFill>
              </a:rPr>
              <a:t>ietà</a:t>
            </a:r>
            <a:r>
              <a:rPr lang="it-IT" sz="3000" b="1" i="1" kern="1200" dirty="0">
                <a:solidFill>
                  <a:srgbClr val="0033CC"/>
                </a:solidFill>
              </a:rPr>
              <a:t> Sportive </a:t>
            </a:r>
            <a:r>
              <a:rPr lang="it-IT" sz="3000" b="1" kern="1200" dirty="0">
                <a:solidFill>
                  <a:srgbClr val="002060"/>
                </a:solidFill>
              </a:rPr>
              <a:t>corrisponde un significativo aumento del N</a:t>
            </a:r>
            <a:r>
              <a:rPr lang="it-IT" sz="3000" b="1" dirty="0">
                <a:solidFill>
                  <a:srgbClr val="002060"/>
                </a:solidFill>
              </a:rPr>
              <a:t>°</a:t>
            </a:r>
            <a:r>
              <a:rPr lang="it-IT" sz="3000" b="1" kern="1200" dirty="0">
                <a:solidFill>
                  <a:srgbClr val="002060"/>
                </a:solidFill>
              </a:rPr>
              <a:t> di </a:t>
            </a:r>
            <a:r>
              <a:rPr lang="it-IT" sz="3000" b="1" i="1" kern="1200" dirty="0">
                <a:solidFill>
                  <a:srgbClr val="0033CC"/>
                </a:solidFill>
              </a:rPr>
              <a:t>Tess/Soc</a:t>
            </a:r>
            <a:r>
              <a:rPr lang="it-IT" sz="3000" b="1" kern="1200" dirty="0">
                <a:solidFill>
                  <a:srgbClr val="002060"/>
                </a:solidFill>
              </a:rPr>
              <a:t> e del N° di </a:t>
            </a:r>
            <a:r>
              <a:rPr lang="it-IT" sz="3000" b="1" kern="1200" dirty="0">
                <a:solidFill>
                  <a:srgbClr val="0033CC"/>
                </a:solidFill>
              </a:rPr>
              <a:t>Dir/Soc,</a:t>
            </a:r>
            <a:r>
              <a:rPr lang="it-IT" sz="3000" b="1" kern="1200" dirty="0">
                <a:solidFill>
                  <a:srgbClr val="002060"/>
                </a:solidFill>
              </a:rPr>
              <a:t> sia a livello nazionale che nel territorio, a conferma della trasformazione in atto dei nostri </a:t>
            </a:r>
            <a:r>
              <a:rPr lang="it-IT" sz="3000" b="1" i="1" kern="1200" dirty="0">
                <a:solidFill>
                  <a:srgbClr val="0033CC"/>
                </a:solidFill>
              </a:rPr>
              <a:t>Club.</a:t>
            </a:r>
            <a:r>
              <a:rPr lang="it-IT" sz="3000" b="1" kern="1200" dirty="0">
                <a:solidFill>
                  <a:srgbClr val="002060"/>
                </a:solidFill>
              </a:rPr>
              <a:t> 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3000" b="1" kern="1200" dirty="0">
                <a:solidFill>
                  <a:srgbClr val="002060"/>
                </a:solidFill>
              </a:rPr>
              <a:t>Ciò impone un impegno di tutta la FIPAV </a:t>
            </a:r>
            <a:r>
              <a:rPr lang="it-IT" sz="3000" b="1" i="1" kern="1200" dirty="0">
                <a:solidFill>
                  <a:srgbClr val="0000FF"/>
                </a:solidFill>
              </a:rPr>
              <a:t>(CF, CR e CT)</a:t>
            </a:r>
            <a:r>
              <a:rPr lang="it-IT" sz="3000" b="1" kern="1200" dirty="0">
                <a:solidFill>
                  <a:srgbClr val="0000FF"/>
                </a:solidFill>
              </a:rPr>
              <a:t>, </a:t>
            </a:r>
            <a:r>
              <a:rPr lang="it-IT" sz="3000" b="1" kern="1200" dirty="0">
                <a:solidFill>
                  <a:srgbClr val="002060"/>
                </a:solidFill>
              </a:rPr>
              <a:t>per individuare adeguati strumenti di intervento  per sostenere la loro attività e la loro crescita</a:t>
            </a:r>
            <a:r>
              <a:rPr lang="it-IT" sz="3000" kern="12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3290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6364D-5798-CD26-4196-52E6B6E71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311623" y="940772"/>
            <a:ext cx="11568753" cy="5480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UN NUOVO PARADIGMA: LE «SQUADRE»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I dati del tesseramento dovranno in futuro essere integrati con una analisi accurata relativa alle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«Squadre»</a:t>
            </a:r>
            <a:r>
              <a:rPr lang="it-IT" sz="28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e ai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«Campionati»:</a:t>
            </a:r>
            <a:endParaRPr lang="it-IT" sz="2800" b="1" kern="12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i) Nel 2024-25 sono state ben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25.205 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le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 squadre 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impegnate nei  Camp. Naz, Reg. e </a:t>
            </a:r>
            <a:r>
              <a:rPr lang="it-IT" sz="2800" b="1" kern="1200" dirty="0" err="1">
                <a:solidFill>
                  <a:srgbClr val="0033CC"/>
                </a:solidFill>
                <a:cs typeface="Arial" panose="020B0604020202020204" pitchFamily="34" charset="0"/>
              </a:rPr>
              <a:t>Prov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., </a:t>
            </a:r>
            <a:r>
              <a:rPr lang="it-IT" sz="2800" b="1" kern="1200" dirty="0" err="1">
                <a:solidFill>
                  <a:srgbClr val="0033CC"/>
                </a:solidFill>
                <a:cs typeface="Arial" panose="020B0604020202020204" pitchFamily="34" charset="0"/>
              </a:rPr>
              <a:t>Ass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. e </a:t>
            </a:r>
            <a:r>
              <a:rPr lang="it-IT" sz="2800" b="1" kern="1200" dirty="0" err="1">
                <a:solidFill>
                  <a:srgbClr val="0033CC"/>
                </a:solidFill>
                <a:cs typeface="Arial" panose="020B0604020202020204" pitchFamily="34" charset="0"/>
              </a:rPr>
              <a:t>Giov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., Mas. e Fem. Valore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che era pari a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19.040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nel 2015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(+ 6.165, il 32.4%);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ii) Le partite ufficiali sono state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448.647,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 contro le  </a:t>
            </a:r>
            <a:r>
              <a:rPr lang="it-IT" sz="2800" b="1" i="1" kern="1200" dirty="0">
                <a:solidFill>
                  <a:srgbClr val="0033CC"/>
                </a:solidFill>
                <a:cs typeface="Arial" panose="020B0604020202020204" pitchFamily="34" charset="0"/>
              </a:rPr>
              <a:t>373.325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 del 2015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(+75.322, il 20.2%)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: 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forti incrementi 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come si vede nonostante la flessione del N° di Società Sportive affiliate alla </a:t>
            </a:r>
            <a:r>
              <a:rPr lang="it-IT" sz="2800" b="1" kern="1200" dirty="0" err="1">
                <a:solidFill>
                  <a:srgbClr val="FF0000"/>
                </a:solidFill>
                <a:cs typeface="Arial" panose="020B0604020202020204" pitchFamily="34" charset="0"/>
              </a:rPr>
              <a:t>Fipav</a:t>
            </a:r>
            <a:r>
              <a:rPr lang="it-IT" sz="28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;</a:t>
            </a:r>
          </a:p>
          <a:p>
            <a:pPr lvl="0" algn="just" hangingPunct="1">
              <a:spcBef>
                <a:spcPts val="1000"/>
              </a:spcBef>
            </a:pP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iii) Numeri importanti da cui partire per definire la nostra nuova  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«Offerta </a:t>
            </a:r>
            <a:r>
              <a:rPr lang="it-IT" sz="2800" b="1" i="1" dirty="0">
                <a:solidFill>
                  <a:srgbClr val="FF0000"/>
                </a:solidFill>
                <a:cs typeface="Arial" panose="020B0604020202020204" pitchFamily="34" charset="0"/>
              </a:rPr>
              <a:t>S</a:t>
            </a:r>
            <a:r>
              <a:rPr lang="it-IT" sz="2800" b="1" i="1" kern="1200" dirty="0">
                <a:solidFill>
                  <a:srgbClr val="FF0000"/>
                </a:solidFill>
                <a:cs typeface="Arial" panose="020B0604020202020204" pitchFamily="34" charset="0"/>
              </a:rPr>
              <a:t>portiva» </a:t>
            </a:r>
            <a:r>
              <a:rPr lang="it-IT" sz="2800" b="1" kern="1200" dirty="0">
                <a:solidFill>
                  <a:srgbClr val="0033CC"/>
                </a:solidFill>
                <a:cs typeface="Arial" panose="020B0604020202020204" pitchFamily="34" charset="0"/>
              </a:rPr>
              <a:t>nei prossimi anni.</a:t>
            </a:r>
          </a:p>
        </p:txBody>
      </p:sp>
    </p:spTree>
    <p:extLst>
      <p:ext uri="{BB962C8B-B14F-4D97-AF65-F5344CB8AC3E}">
        <p14:creationId xmlns:p14="http://schemas.microsoft.com/office/powerpoint/2010/main" val="949233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6364D-5798-CD26-4196-52E6B6E71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311623" y="940772"/>
            <a:ext cx="11568753" cy="507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400" b="1" i="1" kern="1200" dirty="0">
                <a:solidFill>
                  <a:srgbClr val="0000FF"/>
                </a:solidFill>
              </a:rPr>
              <a:t>UN NUOVO PARADIGMA: LE «SQUADRE»</a:t>
            </a:r>
          </a:p>
          <a:p>
            <a:pPr lvl="0" algn="just" hangingPunct="1"/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Nel corso degli anni le modalità di partecipazione ai Campionati 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F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ederali </a:t>
            </a:r>
            <a:r>
              <a:rPr lang="it-IT" sz="2400" b="1" kern="1200" dirty="0" err="1">
                <a:solidFill>
                  <a:srgbClr val="C00000"/>
                </a:solidFill>
                <a:cs typeface="Arial" panose="020B0604020202020204" pitchFamily="34" charset="0"/>
              </a:rPr>
              <a:t>Fipav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it-IT" sz="2400" b="1" i="1" kern="1200" dirty="0">
                <a:solidFill>
                  <a:srgbClr val="C00000"/>
                </a:solidFill>
                <a:cs typeface="Arial" panose="020B0604020202020204" pitchFamily="34" charset="0"/>
              </a:rPr>
              <a:t>(CFF) 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da parte delle nostre società si sono modificate notevolmente e richiedono numerosi adempimenti, tecnici, organizzativi e logistici:</a:t>
            </a:r>
          </a:p>
          <a:p>
            <a:pPr lvl="0" algn="just" hangingPunct="1"/>
            <a:endParaRPr lang="it-IT" sz="800" b="1" kern="12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571500" lvl="0" indent="-571500" algn="just" hangingPunct="1">
              <a:buAutoNum type="romanLcParenR"/>
            </a:pP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Un dirigente responsabile, </a:t>
            </a:r>
            <a:r>
              <a:rPr lang="it-IT" sz="2400" b="1" i="1" dirty="0">
                <a:solidFill>
                  <a:srgbClr val="C00000"/>
                </a:solidFill>
                <a:cs typeface="Arial" panose="020B0604020202020204" pitchFamily="34" charset="0"/>
              </a:rPr>
              <a:t>1-2 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tecnici e </a:t>
            </a:r>
            <a:r>
              <a:rPr lang="it-IT" sz="2400" b="1" i="1" dirty="0">
                <a:solidFill>
                  <a:srgbClr val="C00000"/>
                </a:solidFill>
                <a:cs typeface="Arial" panose="020B0604020202020204" pitchFamily="34" charset="0"/>
              </a:rPr>
              <a:t>15-20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 atleti come base di partenza;</a:t>
            </a:r>
          </a:p>
          <a:p>
            <a:pPr marL="571500" lvl="0" indent="-571500" algn="just" hangingPunct="1">
              <a:buAutoNum type="romanLcParenR"/>
            </a:pPr>
            <a:r>
              <a:rPr lang="it-IT" sz="2400" b="1" kern="1200" dirty="0" err="1">
                <a:solidFill>
                  <a:srgbClr val="0000FF"/>
                </a:solidFill>
                <a:cs typeface="Arial" panose="020B0604020202020204" pitchFamily="34" charset="0"/>
              </a:rPr>
              <a:t>Resp</a:t>
            </a:r>
            <a:r>
              <a:rPr lang="it-IT" sz="2400" b="1" kern="1200" dirty="0">
                <a:solidFill>
                  <a:srgbClr val="0000FF"/>
                </a:solidFill>
                <a:cs typeface="Arial" panose="020B0604020202020204" pitchFamily="34" charset="0"/>
              </a:rPr>
              <a:t>. del tesseramento, visite mediche, quote sociali, rimborsi. Addetto all’arbitro, Segnapunti, </a:t>
            </a:r>
            <a:r>
              <a:rPr lang="it-IT" sz="2400" b="1" kern="1200" dirty="0" err="1">
                <a:solidFill>
                  <a:srgbClr val="0000FF"/>
                </a:solidFill>
                <a:cs typeface="Arial" panose="020B0604020202020204" pitchFamily="34" charset="0"/>
              </a:rPr>
              <a:t>Scoutmen</a:t>
            </a:r>
            <a:r>
              <a:rPr lang="it-IT" sz="2400" b="1" dirty="0">
                <a:solidFill>
                  <a:srgbClr val="0000FF"/>
                </a:solidFill>
                <a:cs typeface="Arial" panose="020B0604020202020204" pitchFamily="34" charset="0"/>
              </a:rPr>
              <a:t>. A</a:t>
            </a:r>
            <a:r>
              <a:rPr lang="it-IT" sz="2400" b="1" kern="1200" dirty="0">
                <a:solidFill>
                  <a:srgbClr val="0000FF"/>
                </a:solidFill>
                <a:cs typeface="Arial" panose="020B0604020202020204" pitchFamily="34" charset="0"/>
              </a:rPr>
              <a:t>bbigliamento, </a:t>
            </a:r>
            <a:r>
              <a:rPr lang="it-IT" sz="2400" b="1" kern="1200" dirty="0" err="1">
                <a:solidFill>
                  <a:srgbClr val="0000FF"/>
                </a:solidFill>
                <a:cs typeface="Arial" panose="020B0604020202020204" pitchFamily="34" charset="0"/>
              </a:rPr>
              <a:t>Attrezz</a:t>
            </a:r>
            <a:r>
              <a:rPr lang="it-IT" sz="2400" b="1" kern="1200" dirty="0">
                <a:solidFill>
                  <a:srgbClr val="0000FF"/>
                </a:solidFill>
                <a:cs typeface="Arial" panose="020B0604020202020204" pitchFamily="34" charset="0"/>
              </a:rPr>
              <a:t>., palloni, </a:t>
            </a:r>
            <a:r>
              <a:rPr lang="it-IT" sz="2400" b="1" kern="1200" dirty="0" err="1">
                <a:solidFill>
                  <a:srgbClr val="0000FF"/>
                </a:solidFill>
                <a:cs typeface="Arial" panose="020B0604020202020204" pitchFamily="34" charset="0"/>
              </a:rPr>
              <a:t>ecc</a:t>
            </a:r>
            <a:r>
              <a:rPr lang="it-IT" sz="2400" b="1" kern="1200" dirty="0">
                <a:solidFill>
                  <a:srgbClr val="0000FF"/>
                </a:solidFill>
                <a:cs typeface="Arial" panose="020B0604020202020204" pitchFamily="34" charset="0"/>
              </a:rPr>
              <a:t>;</a:t>
            </a:r>
          </a:p>
          <a:p>
            <a:pPr marL="571500" lvl="0" indent="-571500" algn="just">
              <a:buAutoNum type="romanLcParenR"/>
            </a:pP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Un impianto di gioco omologato, uno di allenamento (se diverso) adeguato e attrezzato. Trasferte. </a:t>
            </a:r>
            <a:r>
              <a:rPr lang="it-IT" sz="2400" b="1" dirty="0" err="1">
                <a:solidFill>
                  <a:srgbClr val="C00000"/>
                </a:solidFill>
                <a:cs typeface="Arial" panose="020B0604020202020204" pitchFamily="34" charset="0"/>
              </a:rPr>
              <a:t>Safeguarding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. Comunicazione, cura del sito </a:t>
            </a:r>
            <a:r>
              <a:rPr lang="it-IT" sz="2400" b="1" i="1" dirty="0">
                <a:solidFill>
                  <a:srgbClr val="C00000"/>
                </a:solidFill>
                <a:cs typeface="Arial" panose="020B0604020202020204" pitchFamily="34" charset="0"/>
              </a:rPr>
              <a:t>web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 societario, uso dei Social, rapporti </a:t>
            </a:r>
            <a:r>
              <a:rPr lang="it-IT" sz="2400" b="1" dirty="0" err="1">
                <a:solidFill>
                  <a:srgbClr val="C00000"/>
                </a:solidFill>
                <a:cs typeface="Arial" panose="020B0604020202020204" pitchFamily="34" charset="0"/>
              </a:rPr>
              <a:t>Fipav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 e altri Club, ecc.;</a:t>
            </a:r>
          </a:p>
          <a:p>
            <a:pPr marL="571500" lvl="0" indent="-571500" algn="just">
              <a:buAutoNum type="romanLcParenR"/>
            </a:pPr>
            <a:r>
              <a:rPr lang="it-IT" sz="2400" b="1" dirty="0">
                <a:solidFill>
                  <a:srgbClr val="0000FF"/>
                </a:solidFill>
                <a:cs typeface="Arial" panose="020B0604020202020204" pitchFamily="34" charset="0"/>
              </a:rPr>
              <a:t>Una </a:t>
            </a:r>
            <a:r>
              <a:rPr lang="it-IT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«squadra»</a:t>
            </a:r>
            <a:r>
              <a:rPr lang="it-IT" sz="2400" b="1" dirty="0">
                <a:solidFill>
                  <a:srgbClr val="0000FF"/>
                </a:solidFill>
                <a:cs typeface="Arial" panose="020B0604020202020204" pitchFamily="34" charset="0"/>
              </a:rPr>
              <a:t> partecipante ad un </a:t>
            </a:r>
            <a:r>
              <a:rPr lang="it-IT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CFF</a:t>
            </a:r>
            <a:r>
              <a:rPr lang="it-IT" sz="2400" b="1" dirty="0">
                <a:solidFill>
                  <a:srgbClr val="0000FF"/>
                </a:solidFill>
                <a:cs typeface="Arial" panose="020B0604020202020204" pitchFamily="34" charset="0"/>
              </a:rPr>
              <a:t> può quindi essere considerata a tutti gli effetti come un </a:t>
            </a:r>
            <a:r>
              <a:rPr lang="it-IT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«embrione» </a:t>
            </a:r>
            <a:r>
              <a:rPr lang="it-IT" sz="2400" b="1" dirty="0">
                <a:solidFill>
                  <a:srgbClr val="0000FF"/>
                </a:solidFill>
                <a:cs typeface="Arial" panose="020B0604020202020204" pitchFamily="34" charset="0"/>
              </a:rPr>
              <a:t>fondamentale</a:t>
            </a:r>
            <a:r>
              <a:rPr lang="it-IT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it-IT" sz="2400" b="1" dirty="0">
                <a:solidFill>
                  <a:srgbClr val="0000FF"/>
                </a:solidFill>
                <a:cs typeface="Arial" panose="020B0604020202020204" pitchFamily="34" charset="0"/>
              </a:rPr>
              <a:t>all’interno</a:t>
            </a:r>
            <a:r>
              <a:rPr lang="it-IT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it-IT" sz="2400" b="1" dirty="0">
                <a:solidFill>
                  <a:srgbClr val="0000FF"/>
                </a:solidFill>
                <a:cs typeface="Arial" panose="020B0604020202020204" pitchFamily="34" charset="0"/>
              </a:rPr>
              <a:t>di una struttura  ancora  più ampia </a:t>
            </a:r>
            <a:r>
              <a:rPr lang="it-IT" sz="2400" b="1" i="1" dirty="0">
                <a:solidFill>
                  <a:srgbClr val="0000FF"/>
                </a:solidFill>
                <a:cs typeface="Arial" panose="020B0604020202020204" pitchFamily="34" charset="0"/>
              </a:rPr>
              <a:t>(la </a:t>
            </a:r>
            <a:r>
              <a:rPr lang="it-IT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Società Sportiva </a:t>
            </a:r>
            <a:r>
              <a:rPr lang="it-IT" sz="2400" b="1" i="1" dirty="0">
                <a:solidFill>
                  <a:srgbClr val="0000FF"/>
                </a:solidFill>
                <a:cs typeface="Arial" panose="020B0604020202020204" pitchFamily="34" charset="0"/>
              </a:rPr>
              <a:t> o una </a:t>
            </a:r>
            <a:r>
              <a:rPr lang="it-IT" sz="2400" b="1" i="1" dirty="0">
                <a:solidFill>
                  <a:srgbClr val="FF0000"/>
                </a:solidFill>
                <a:cs typeface="Arial" panose="020B0604020202020204" pitchFamily="34" charset="0"/>
              </a:rPr>
              <a:t>Polisportiva)</a:t>
            </a:r>
            <a:r>
              <a:rPr lang="it-IT" sz="2400" b="1" i="1" dirty="0">
                <a:solidFill>
                  <a:srgbClr val="0000FF"/>
                </a:solidFill>
                <a:cs typeface="Arial" panose="020B0604020202020204" pitchFamily="34" charset="0"/>
              </a:rPr>
              <a:t>.</a:t>
            </a:r>
            <a:endParaRPr lang="it-IT" sz="2400" b="1" kern="1200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30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6364D-5798-CD26-4196-52E6B6E71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311623" y="940772"/>
            <a:ext cx="11568753" cy="5292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400" b="1" i="1" kern="1200" dirty="0">
                <a:solidFill>
                  <a:srgbClr val="0000FF"/>
                </a:solidFill>
              </a:rPr>
              <a:t>UN NUOVO PARADIGMA: LE «SQUADRE»</a:t>
            </a:r>
          </a:p>
          <a:p>
            <a:pPr lvl="0" algn="just" hangingPunct="1">
              <a:spcBef>
                <a:spcPts val="1000"/>
              </a:spcBef>
            </a:pPr>
            <a:endParaRPr lang="it-IT" sz="2400" b="1" kern="1200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lvl="0" algn="just" hangingPunct="1">
              <a:spcBef>
                <a:spcPts val="1000"/>
              </a:spcBef>
            </a:pP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	</a:t>
            </a:r>
            <a:r>
              <a:rPr lang="it-IT" sz="4000" b="1" kern="1200" dirty="0">
                <a:solidFill>
                  <a:srgbClr val="FF0000"/>
                </a:solidFill>
                <a:cs typeface="Arial" panose="020B0604020202020204" pitchFamily="34" charset="0"/>
              </a:rPr>
              <a:t>CAMPIONATO</a:t>
            </a:r>
            <a:r>
              <a:rPr lang="it-IT" sz="40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-</a:t>
            </a:r>
            <a:r>
              <a:rPr lang="it-IT" sz="40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SQUADRE</a:t>
            </a:r>
            <a:r>
              <a:rPr lang="it-IT" sz="40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-PARTITE</a:t>
            </a:r>
          </a:p>
          <a:p>
            <a:pPr marL="342900" lvl="0" indent="-342900" algn="just" hangingPunct="1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I CFF Giovanili prevedono spesso gironi con </a:t>
            </a:r>
            <a:r>
              <a:rPr lang="it-IT" sz="2400" b="1" i="1" dirty="0">
                <a:solidFill>
                  <a:srgbClr val="0000FF"/>
                </a:solidFill>
                <a:cs typeface="Arial" panose="020B0604020202020204" pitchFamily="34" charset="0"/>
              </a:rPr>
              <a:t>10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 squadre e </a:t>
            </a:r>
            <a:r>
              <a:rPr lang="it-IT" sz="2400" b="1" i="1" dirty="0">
                <a:solidFill>
                  <a:srgbClr val="0000FF"/>
                </a:solidFill>
                <a:cs typeface="Arial" panose="020B0604020202020204" pitchFamily="34" charset="0"/>
              </a:rPr>
              <a:t>18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 partite (</a:t>
            </a:r>
            <a:r>
              <a:rPr lang="it-IT" sz="2400" b="1" i="1" dirty="0">
                <a:solidFill>
                  <a:srgbClr val="0000FF"/>
                </a:solidFill>
                <a:cs typeface="Arial" panose="020B0604020202020204" pitchFamily="34" charset="0"/>
              </a:rPr>
              <a:t>9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 in casa e </a:t>
            </a:r>
            <a:r>
              <a:rPr lang="it-IT" sz="2400" b="1" i="1" dirty="0">
                <a:solidFill>
                  <a:srgbClr val="0000FF"/>
                </a:solidFill>
                <a:cs typeface="Arial" panose="020B0604020202020204" pitchFamily="34" charset="0"/>
              </a:rPr>
              <a:t>9</a:t>
            </a:r>
            <a:r>
              <a:rPr lang="it-IT" sz="2400" b="1" dirty="0">
                <a:solidFill>
                  <a:srgbClr val="C00000"/>
                </a:solidFill>
                <a:cs typeface="Arial" panose="020B0604020202020204" pitchFamily="34" charset="0"/>
              </a:rPr>
              <a:t> in trasferta) per ciascun Club;</a:t>
            </a:r>
          </a:p>
          <a:p>
            <a:pPr marL="342900" lvl="0" indent="-342900" algn="just" hangingPunct="1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I CFF  Regionali e Nazionali prevedono di noma gironi a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14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squadre e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26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partite (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13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in casa e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13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in trasferta) per ciascun Club; </a:t>
            </a:r>
          </a:p>
          <a:p>
            <a:pPr marL="342900" lvl="0" indent="-342900" algn="just" hangingPunct="1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A questi incontri vanno aggiunte le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partite amichevoli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, i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Play Off 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e/o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Play Out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, i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Tornei,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le </a:t>
            </a:r>
            <a:r>
              <a:rPr lang="it-IT" sz="2400" b="1" i="1" kern="1200" dirty="0">
                <a:solidFill>
                  <a:srgbClr val="0000FF"/>
                </a:solidFill>
                <a:cs typeface="Arial" panose="020B0604020202020204" pitchFamily="34" charset="0"/>
              </a:rPr>
              <a:t>Coppe</a:t>
            </a:r>
            <a:r>
              <a:rPr lang="it-IT" sz="2400" b="1" kern="1200" dirty="0">
                <a:solidFill>
                  <a:srgbClr val="C00000"/>
                </a:solidFill>
                <a:cs typeface="Arial" panose="020B0604020202020204" pitchFamily="34" charset="0"/>
              </a:rPr>
              <a:t> ecc.: un’attività intensa per tutta la stagione sportiva;</a:t>
            </a:r>
          </a:p>
          <a:p>
            <a:pPr marL="342900" lvl="0" indent="-342900" algn="just" hangingPunct="1">
              <a:spcBef>
                <a:spcPts val="1000"/>
              </a:spcBef>
              <a:buFont typeface="Wingdings" panose="05000000000000000000" pitchFamily="2" charset="2"/>
              <a:buChar char="v"/>
            </a:pPr>
            <a:r>
              <a:rPr lang="it-IT" sz="2300" b="1" dirty="0">
                <a:solidFill>
                  <a:srgbClr val="0000FF"/>
                </a:solidFill>
                <a:cs typeface="Arial" panose="020B0604020202020204" pitchFamily="34" charset="0"/>
              </a:rPr>
              <a:t>Motivi per cui riteniamo importante concentrarci in futuro su questi </a:t>
            </a:r>
            <a:r>
              <a:rPr lang="it-IT" sz="2300" b="1" i="1" dirty="0">
                <a:solidFill>
                  <a:srgbClr val="FF0000"/>
                </a:solidFill>
                <a:cs typeface="Arial" panose="020B0604020202020204" pitchFamily="34" charset="0"/>
              </a:rPr>
              <a:t>3 aspetti.</a:t>
            </a:r>
          </a:p>
          <a:p>
            <a:pPr lvl="0" algn="just" hangingPunct="1">
              <a:spcBef>
                <a:spcPts val="1000"/>
              </a:spcBef>
            </a:pPr>
            <a:endParaRPr lang="it-IT" sz="2400" b="1" kern="1200" dirty="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18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1F91A-A4D9-132A-BDCE-6A758ECFA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375533" y="940773"/>
            <a:ext cx="11440933" cy="4835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I TESSERATI FIPAV NEL 2025 PER CLASSI DI ETA’: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Abbiamo visto la forte differenza di Tesserati tra </a:t>
            </a:r>
            <a:r>
              <a:rPr lang="it-IT" sz="2800" b="1" i="1" kern="1200" dirty="0">
                <a:solidFill>
                  <a:srgbClr val="0033CC"/>
                </a:solidFill>
              </a:rPr>
              <a:t>Maschi </a:t>
            </a:r>
            <a:r>
              <a:rPr lang="it-IT" sz="2800" b="1" kern="1200" dirty="0">
                <a:solidFill>
                  <a:srgbClr val="002060"/>
                </a:solidFill>
              </a:rPr>
              <a:t> </a:t>
            </a:r>
            <a:r>
              <a:rPr lang="it-IT" sz="2800" b="1" i="1" kern="1200" dirty="0">
                <a:solidFill>
                  <a:srgbClr val="0033CC"/>
                </a:solidFill>
              </a:rPr>
              <a:t>(22.8%)</a:t>
            </a:r>
            <a:r>
              <a:rPr lang="it-IT" sz="2800" b="1" kern="1200" dirty="0">
                <a:solidFill>
                  <a:srgbClr val="002060"/>
                </a:solidFill>
              </a:rPr>
              <a:t> e </a:t>
            </a:r>
            <a:r>
              <a:rPr lang="it-IT" sz="2800" b="1" i="1" kern="1200" dirty="0">
                <a:solidFill>
                  <a:srgbClr val="FF0000"/>
                </a:solidFill>
              </a:rPr>
              <a:t>Femmine (77.2%)</a:t>
            </a:r>
            <a:r>
              <a:rPr lang="it-IT" sz="2800" b="1" kern="1200" dirty="0">
                <a:solidFill>
                  <a:srgbClr val="002060"/>
                </a:solidFill>
              </a:rPr>
              <a:t>, a cui va aggiunta quella rispetto all’Età degli atleti, con una grande maggioranza di </a:t>
            </a:r>
            <a:r>
              <a:rPr lang="it-IT" sz="2800" b="1" i="1" kern="1200" dirty="0">
                <a:solidFill>
                  <a:srgbClr val="FF0000"/>
                </a:solidFill>
              </a:rPr>
              <a:t>Under 18:</a:t>
            </a:r>
            <a:r>
              <a:rPr lang="it-IT" sz="2800" b="1" kern="1200" dirty="0">
                <a:solidFill>
                  <a:srgbClr val="002060"/>
                </a:solidFill>
              </a:rPr>
              <a:t> </a:t>
            </a:r>
            <a:r>
              <a:rPr lang="it-IT" sz="2800" kern="1200" dirty="0">
                <a:solidFill>
                  <a:srgbClr val="002060"/>
                </a:solidFill>
              </a:rPr>
              <a:t>.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kern="1200" dirty="0">
                <a:solidFill>
                  <a:srgbClr val="C00000"/>
                </a:solidFill>
              </a:rPr>
              <a:t>	ETA-CL       	</a:t>
            </a:r>
            <a:r>
              <a:rPr lang="it-IT" sz="2400" b="1" kern="1200" dirty="0">
                <a:solidFill>
                  <a:srgbClr val="0033CC"/>
                </a:solidFill>
              </a:rPr>
              <a:t>MASCHI</a:t>
            </a:r>
            <a:r>
              <a:rPr lang="it-IT" sz="2400" b="1" dirty="0">
                <a:solidFill>
                  <a:srgbClr val="C00000"/>
                </a:solidFill>
              </a:rPr>
              <a:t>      </a:t>
            </a:r>
            <a:r>
              <a:rPr lang="it-IT" sz="2400" b="1" kern="1200" dirty="0">
                <a:solidFill>
                  <a:srgbClr val="FF0000"/>
                </a:solidFill>
              </a:rPr>
              <a:t>FEMMINE</a:t>
            </a:r>
            <a:r>
              <a:rPr lang="it-IT" sz="2400" b="1" dirty="0">
                <a:solidFill>
                  <a:srgbClr val="C00000"/>
                </a:solidFill>
              </a:rPr>
              <a:t>     </a:t>
            </a:r>
            <a:r>
              <a:rPr lang="it-IT" sz="2400" b="1" kern="1200" dirty="0">
                <a:solidFill>
                  <a:srgbClr val="C00000"/>
                </a:solidFill>
              </a:rPr>
              <a:t>MAS+FEM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kern="1200" dirty="0">
                <a:solidFill>
                  <a:srgbClr val="002060"/>
                </a:solidFill>
              </a:rPr>
              <a:t>&lt;= 17 Anni</a:t>
            </a:r>
            <a:r>
              <a:rPr lang="it-IT" sz="2400" b="1" dirty="0">
                <a:solidFill>
                  <a:srgbClr val="002060"/>
                </a:solidFill>
              </a:rPr>
              <a:t>	   </a:t>
            </a:r>
            <a:r>
              <a:rPr lang="it-IT" sz="2400" b="1" kern="1200" dirty="0">
                <a:solidFill>
                  <a:srgbClr val="0033CC"/>
                </a:solidFill>
              </a:rPr>
              <a:t>62.1%</a:t>
            </a:r>
            <a:r>
              <a:rPr lang="it-IT" sz="2400" b="1" kern="1200" dirty="0">
                <a:solidFill>
                  <a:srgbClr val="002060"/>
                </a:solidFill>
              </a:rPr>
              <a:t>	</a:t>
            </a:r>
            <a:r>
              <a:rPr lang="it-IT" sz="2400" b="1" kern="1200" dirty="0">
                <a:solidFill>
                  <a:srgbClr val="FF0000"/>
                </a:solidFill>
              </a:rPr>
              <a:t>80.4%	</a:t>
            </a:r>
            <a:r>
              <a:rPr lang="it-IT" sz="2400" b="1" dirty="0">
                <a:solidFill>
                  <a:srgbClr val="002060"/>
                </a:solidFill>
              </a:rPr>
              <a:t>            </a:t>
            </a:r>
            <a:r>
              <a:rPr lang="it-IT" sz="2400" b="1" kern="1200" dirty="0">
                <a:solidFill>
                  <a:srgbClr val="C00000"/>
                </a:solidFill>
              </a:rPr>
              <a:t>76.3%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kern="1200" dirty="0">
                <a:solidFill>
                  <a:srgbClr val="002060"/>
                </a:solidFill>
              </a:rPr>
              <a:t>   18+ Anni	   </a:t>
            </a:r>
            <a:r>
              <a:rPr lang="it-IT" sz="2400" b="1" kern="1200" dirty="0">
                <a:solidFill>
                  <a:srgbClr val="0033CC"/>
                </a:solidFill>
              </a:rPr>
              <a:t>37.9%</a:t>
            </a:r>
            <a:r>
              <a:rPr lang="it-IT" sz="2400" b="1" kern="1200" dirty="0">
                <a:solidFill>
                  <a:srgbClr val="002060"/>
                </a:solidFill>
              </a:rPr>
              <a:t>	</a:t>
            </a:r>
            <a:r>
              <a:rPr lang="it-IT" sz="2400" b="1" kern="1200" dirty="0">
                <a:solidFill>
                  <a:srgbClr val="FF0000"/>
                </a:solidFill>
              </a:rPr>
              <a:t>19.6%	</a:t>
            </a:r>
            <a:r>
              <a:rPr lang="it-IT" sz="2400" b="1" dirty="0">
                <a:solidFill>
                  <a:srgbClr val="002060"/>
                </a:solidFill>
              </a:rPr>
              <a:t>            </a:t>
            </a:r>
            <a:r>
              <a:rPr lang="it-IT" sz="2400" b="1" kern="1200" dirty="0">
                <a:solidFill>
                  <a:srgbClr val="C00000"/>
                </a:solidFill>
              </a:rPr>
              <a:t>23.7%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kern="1200" dirty="0">
                <a:solidFill>
                  <a:srgbClr val="C00000"/>
                </a:solidFill>
              </a:rPr>
              <a:t>  	</a:t>
            </a:r>
            <a:r>
              <a:rPr lang="it-IT" sz="2400" b="1" i="1" kern="1200" dirty="0">
                <a:solidFill>
                  <a:srgbClr val="C00000"/>
                </a:solidFill>
              </a:rPr>
              <a:t>Totale		   </a:t>
            </a:r>
            <a:r>
              <a:rPr lang="it-IT" sz="2400" b="1" i="1" kern="1200" dirty="0">
                <a:solidFill>
                  <a:srgbClr val="7030A0"/>
                </a:solidFill>
              </a:rPr>
              <a:t>100.0	100.0	           100.0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kern="1200" dirty="0">
                <a:solidFill>
                  <a:srgbClr val="C00000"/>
                </a:solidFill>
              </a:rPr>
              <a:t>Gli </a:t>
            </a:r>
            <a:r>
              <a:rPr lang="it-IT" sz="2400" b="1" i="1" kern="1200" dirty="0">
                <a:solidFill>
                  <a:srgbClr val="0000FF"/>
                </a:solidFill>
              </a:rPr>
              <a:t>Under 18 </a:t>
            </a:r>
            <a:r>
              <a:rPr lang="it-IT" sz="2400" b="1" kern="1200" dirty="0">
                <a:solidFill>
                  <a:srgbClr val="C00000"/>
                </a:solidFill>
              </a:rPr>
              <a:t>nel 2025 sono quindi più dei </a:t>
            </a:r>
            <a:r>
              <a:rPr lang="it-IT" sz="3200" b="1" i="1" kern="1200" dirty="0">
                <a:solidFill>
                  <a:srgbClr val="0000FF"/>
                </a:solidFill>
              </a:rPr>
              <a:t>¾</a:t>
            </a:r>
            <a:r>
              <a:rPr lang="it-IT" sz="2400" b="1" kern="1200" dirty="0">
                <a:solidFill>
                  <a:srgbClr val="C00000"/>
                </a:solidFill>
              </a:rPr>
              <a:t> dei Tesserati Totali FIPAV, 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kern="1200" dirty="0">
                <a:solidFill>
                  <a:srgbClr val="C00000"/>
                </a:solidFill>
              </a:rPr>
              <a:t>valore che sale all’</a:t>
            </a:r>
            <a:r>
              <a:rPr lang="it-IT" sz="2400" b="1" i="1" kern="1200" dirty="0">
                <a:solidFill>
                  <a:srgbClr val="0000FF"/>
                </a:solidFill>
              </a:rPr>
              <a:t>80.4%</a:t>
            </a:r>
            <a:r>
              <a:rPr lang="it-IT" sz="2400" b="1" kern="1200" dirty="0">
                <a:solidFill>
                  <a:srgbClr val="0000FF"/>
                </a:solidFill>
              </a:rPr>
              <a:t> </a:t>
            </a:r>
            <a:r>
              <a:rPr lang="it-IT" sz="2400" b="1" kern="1200" dirty="0">
                <a:solidFill>
                  <a:srgbClr val="C00000"/>
                </a:solidFill>
              </a:rPr>
              <a:t>tra le Femmine e scende al </a:t>
            </a:r>
            <a:r>
              <a:rPr lang="it-IT" sz="2400" b="1" i="1" kern="1200" dirty="0">
                <a:solidFill>
                  <a:srgbClr val="0000FF"/>
                </a:solidFill>
              </a:rPr>
              <a:t>62.1%</a:t>
            </a:r>
            <a:r>
              <a:rPr lang="it-IT" sz="2400" b="1" kern="1200" dirty="0">
                <a:solidFill>
                  <a:srgbClr val="C00000"/>
                </a:solidFill>
              </a:rPr>
              <a:t> tra i Maschi.</a:t>
            </a:r>
          </a:p>
        </p:txBody>
      </p:sp>
    </p:spTree>
    <p:extLst>
      <p:ext uri="{BB962C8B-B14F-4D97-AF65-F5344CB8AC3E}">
        <p14:creationId xmlns:p14="http://schemas.microsoft.com/office/powerpoint/2010/main" val="9948203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2A597-6D4D-04A2-6CB5-E894B0060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265471" y="1304566"/>
            <a:ext cx="11293449" cy="4799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L’ABBANDONO SPORTIVO GIOVANILE </a:t>
            </a:r>
            <a:r>
              <a:rPr lang="it-IT" sz="3200" b="1" i="1" kern="1200" dirty="0">
                <a:solidFill>
                  <a:srgbClr val="FF0000"/>
                </a:solidFill>
              </a:rPr>
              <a:t>(ASG):</a:t>
            </a:r>
          </a:p>
          <a:p>
            <a:pPr marL="540000" lvl="1" algn="just">
              <a:lnSpc>
                <a:spcPct val="115000"/>
              </a:lnSpc>
              <a:defRPr/>
            </a:pPr>
            <a:r>
              <a:rPr lang="it-IT" sz="2600" b="1" kern="1200" dirty="0">
                <a:solidFill>
                  <a:srgbClr val="0033CC"/>
                </a:solidFill>
              </a:rPr>
              <a:t>Il problema dell’</a:t>
            </a:r>
            <a:r>
              <a:rPr lang="it-IT" sz="2600" b="1" i="1" kern="1200" dirty="0">
                <a:solidFill>
                  <a:srgbClr val="FF0000"/>
                </a:solidFill>
              </a:rPr>
              <a:t>Abbandono </a:t>
            </a:r>
            <a:r>
              <a:rPr lang="it-IT" sz="2600" b="1" kern="1200" dirty="0" err="1">
                <a:solidFill>
                  <a:srgbClr val="0000FF"/>
                </a:solidFill>
              </a:rPr>
              <a:t>é</a:t>
            </a:r>
            <a:r>
              <a:rPr lang="it-IT" sz="2600" b="1" kern="1200" dirty="0">
                <a:solidFill>
                  <a:srgbClr val="0033CC"/>
                </a:solidFill>
              </a:rPr>
              <a:t> diventato uno degli aspetti più critici dello sport italiano, come dimostrano anche  i recenti dati </a:t>
            </a:r>
            <a:r>
              <a:rPr lang="it-IT" sz="2600" b="1" i="1" kern="1200" dirty="0">
                <a:solidFill>
                  <a:srgbClr val="FF0000"/>
                </a:solidFill>
              </a:rPr>
              <a:t>Istat (2025). </a:t>
            </a:r>
            <a:r>
              <a:rPr lang="it-IT" sz="2600" b="1" dirty="0">
                <a:solidFill>
                  <a:srgbClr val="0033CC"/>
                </a:solidFill>
              </a:rPr>
              <a:t>N</a:t>
            </a:r>
            <a:r>
              <a:rPr lang="it-IT" sz="2600" b="1" kern="1200" dirty="0">
                <a:solidFill>
                  <a:srgbClr val="0033CC"/>
                </a:solidFill>
              </a:rPr>
              <a:t>el 2018 la </a:t>
            </a:r>
            <a:r>
              <a:rPr lang="it-IT" sz="2600" b="1" kern="1200" dirty="0" err="1">
                <a:solidFill>
                  <a:srgbClr val="0033CC"/>
                </a:solidFill>
              </a:rPr>
              <a:t>Fipa</a:t>
            </a:r>
            <a:r>
              <a:rPr lang="it-IT" sz="2600" b="1" dirty="0" err="1">
                <a:solidFill>
                  <a:srgbClr val="0033CC"/>
                </a:solidFill>
              </a:rPr>
              <a:t>v</a:t>
            </a:r>
            <a:r>
              <a:rPr lang="it-IT" sz="2600" b="1" kern="1200" dirty="0">
                <a:solidFill>
                  <a:srgbClr val="0033CC"/>
                </a:solidFill>
              </a:rPr>
              <a:t> ha pubblicato i risultati della ricerca su una </a:t>
            </a:r>
            <a:r>
              <a:rPr lang="it-IT" sz="2600" b="1" i="1" kern="1200" dirty="0">
                <a:solidFill>
                  <a:srgbClr val="0033CC"/>
                </a:solidFill>
              </a:rPr>
              <a:t>«coorte» </a:t>
            </a:r>
            <a:r>
              <a:rPr lang="it-IT" sz="2600" b="1" kern="1200" dirty="0">
                <a:solidFill>
                  <a:srgbClr val="0033CC"/>
                </a:solidFill>
              </a:rPr>
              <a:t>di </a:t>
            </a:r>
            <a:r>
              <a:rPr lang="it-IT" sz="2600" b="1" i="1" kern="1200" dirty="0">
                <a:solidFill>
                  <a:srgbClr val="FF0000"/>
                </a:solidFill>
              </a:rPr>
              <a:t>Under 13 </a:t>
            </a:r>
            <a:r>
              <a:rPr lang="it-IT" sz="2600" b="1" kern="1200" dirty="0">
                <a:solidFill>
                  <a:srgbClr val="0033CC"/>
                </a:solidFill>
              </a:rPr>
              <a:t>al 1° </a:t>
            </a:r>
            <a:r>
              <a:rPr lang="it-IT" sz="2600" b="1" kern="1200" dirty="0" err="1">
                <a:solidFill>
                  <a:srgbClr val="0033CC"/>
                </a:solidFill>
              </a:rPr>
              <a:t>Tess</a:t>
            </a:r>
            <a:r>
              <a:rPr lang="it-IT" sz="2600" b="1" kern="1200" dirty="0">
                <a:solidFill>
                  <a:srgbClr val="0033CC"/>
                </a:solidFill>
              </a:rPr>
              <a:t>. nel 2001 e seguiti per </a:t>
            </a:r>
            <a:r>
              <a:rPr lang="it-IT" sz="2600" b="1" kern="1200" dirty="0">
                <a:solidFill>
                  <a:srgbClr val="FF0000"/>
                </a:solidFill>
              </a:rPr>
              <a:t>15 anni </a:t>
            </a:r>
            <a:r>
              <a:rPr lang="it-IT" sz="2600" b="1" i="1" dirty="0">
                <a:solidFill>
                  <a:srgbClr val="0033CC"/>
                </a:solidFill>
              </a:rPr>
              <a:t>(</a:t>
            </a:r>
            <a:r>
              <a:rPr lang="it-IT" sz="2600" b="1" i="1" dirty="0" err="1">
                <a:solidFill>
                  <a:srgbClr val="0033CC"/>
                </a:solidFill>
              </a:rPr>
              <a:t>cfr</a:t>
            </a:r>
            <a:r>
              <a:rPr lang="it-IT" sz="2600" b="1" i="1" dirty="0">
                <a:solidFill>
                  <a:srgbClr val="0033CC"/>
                </a:solidFill>
              </a:rPr>
              <a:t> </a:t>
            </a:r>
            <a:r>
              <a:rPr lang="it-IT" sz="2600" b="1" i="1" dirty="0">
                <a:solidFill>
                  <a:srgbClr val="FF0000"/>
                </a:solidFill>
              </a:rPr>
              <a:t>«Il Miracolo Volley»). </a:t>
            </a:r>
            <a:r>
              <a:rPr lang="it-IT" sz="2600" b="1" kern="1200" dirty="0">
                <a:solidFill>
                  <a:srgbClr val="0033CC"/>
                </a:solidFill>
              </a:rPr>
              <a:t>Abbiamo replicato il lavoro prendendo in esame gli </a:t>
            </a:r>
            <a:r>
              <a:rPr lang="it-IT" sz="2600" b="1" i="1" kern="1200" dirty="0">
                <a:solidFill>
                  <a:srgbClr val="FF0000"/>
                </a:solidFill>
              </a:rPr>
              <a:t>U13 al 1° Tess. nel 2010 </a:t>
            </a:r>
            <a:r>
              <a:rPr lang="it-IT" sz="2600" b="1" kern="1200" dirty="0">
                <a:solidFill>
                  <a:srgbClr val="0033CC"/>
                </a:solidFill>
              </a:rPr>
              <a:t>e seguiti fino al </a:t>
            </a:r>
            <a:r>
              <a:rPr lang="it-IT" sz="2600" b="1" i="1" kern="1200" dirty="0">
                <a:solidFill>
                  <a:srgbClr val="FF0000"/>
                </a:solidFill>
              </a:rPr>
              <a:t>2025</a:t>
            </a:r>
            <a:r>
              <a:rPr lang="it-IT" sz="2600" b="1" kern="1200" dirty="0">
                <a:solidFill>
                  <a:srgbClr val="0033CC"/>
                </a:solidFill>
              </a:rPr>
              <a:t>. I primi risultati confermano la gravità del problema: per motivi di tempo </a:t>
            </a:r>
            <a:r>
              <a:rPr lang="it-IT" sz="2600" b="1" dirty="0">
                <a:solidFill>
                  <a:srgbClr val="0033CC"/>
                </a:solidFill>
              </a:rPr>
              <a:t>in questa sede</a:t>
            </a:r>
            <a:r>
              <a:rPr lang="it-IT" sz="2600" b="1" kern="1200" dirty="0">
                <a:solidFill>
                  <a:srgbClr val="0033CC"/>
                </a:solidFill>
              </a:rPr>
              <a:t> ci limitiamo a presentare solo alcuni dati, impegnandoci a farvi arrivare quelli  definitivi il prima possibile.</a:t>
            </a: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4876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0AE88-6507-1CD5-9427-15AAE5235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209233" y="761620"/>
            <a:ext cx="11510818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Ricerca ASG 2025 : risultati-</a:t>
            </a:r>
            <a:r>
              <a:rPr lang="it-IT" sz="3200" b="1" i="1" kern="1200" dirty="0">
                <a:solidFill>
                  <a:srgbClr val="FF0000"/>
                </a:solidFill>
              </a:rPr>
              <a:t>A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Quota media di giovani che abbandonano nei vari anni:</a:t>
            </a:r>
          </a:p>
          <a:p>
            <a:pPr marL="540000" lvl="1" indent="0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002060"/>
                </a:solidFill>
              </a:rPr>
              <a:t>      </a:t>
            </a:r>
            <a:r>
              <a:rPr lang="it-IT" sz="2400" b="1" kern="1200" dirty="0">
                <a:solidFill>
                  <a:srgbClr val="C00000"/>
                </a:solidFill>
              </a:rPr>
              <a:t>TEMPO                 QUOTA </a:t>
            </a:r>
            <a:r>
              <a:rPr lang="it-IT" sz="2400" b="1" dirty="0">
                <a:solidFill>
                  <a:srgbClr val="C00000"/>
                </a:solidFill>
              </a:rPr>
              <a:t>CUMULATA </a:t>
            </a:r>
            <a:r>
              <a:rPr lang="it-IT" sz="2400" b="1" kern="1200" dirty="0">
                <a:solidFill>
                  <a:srgbClr val="C00000"/>
                </a:solidFill>
              </a:rPr>
              <a:t>DI ABBANDONO	       </a:t>
            </a:r>
            <a:endParaRPr lang="it-IT" sz="3200" b="1" kern="1200" dirty="0">
              <a:solidFill>
                <a:srgbClr val="C0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       </a:t>
            </a:r>
            <a:r>
              <a:rPr lang="it-IT" sz="2800" b="1" i="1" kern="1200" dirty="0">
                <a:solidFill>
                  <a:srgbClr val="FF0000"/>
                </a:solidFill>
              </a:rPr>
              <a:t>1° Anno 			</a:t>
            </a:r>
            <a:r>
              <a:rPr lang="it-IT" sz="2800" b="1" i="1" kern="1200" dirty="0">
                <a:solidFill>
                  <a:srgbClr val="0033CC"/>
                </a:solidFill>
              </a:rPr>
              <a:t>20.0-30.0%;</a:t>
            </a:r>
            <a:endParaRPr lang="it-IT" sz="2800" b="1" i="1" kern="1200" dirty="0">
              <a:solidFill>
                <a:srgbClr val="C0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	  </a:t>
            </a:r>
            <a:r>
              <a:rPr lang="it-IT" sz="2800" b="1" i="1" kern="1200" dirty="0">
                <a:solidFill>
                  <a:srgbClr val="0033CC"/>
                </a:solidFill>
              </a:rPr>
              <a:t>3° Anno 			40.0</a:t>
            </a:r>
            <a:r>
              <a:rPr lang="it-IT" sz="2800" b="1" kern="1200" dirty="0">
                <a:solidFill>
                  <a:srgbClr val="002060"/>
                </a:solidFill>
              </a:rPr>
              <a:t>-</a:t>
            </a:r>
            <a:r>
              <a:rPr lang="it-IT" sz="2800" b="1" i="1" kern="1200" dirty="0">
                <a:solidFill>
                  <a:srgbClr val="0033CC"/>
                </a:solidFill>
              </a:rPr>
              <a:t>50.0%; 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       </a:t>
            </a:r>
            <a:r>
              <a:rPr lang="it-IT" sz="2800" b="1" kern="1200" dirty="0">
                <a:solidFill>
                  <a:srgbClr val="C00000"/>
                </a:solidFill>
              </a:rPr>
              <a:t>5° </a:t>
            </a:r>
            <a:r>
              <a:rPr lang="it-IT" sz="2800" b="1" i="1" kern="1200" dirty="0">
                <a:solidFill>
                  <a:srgbClr val="C00000"/>
                </a:solidFill>
              </a:rPr>
              <a:t>Anno</a:t>
            </a:r>
            <a:r>
              <a:rPr lang="it-IT" sz="2800" b="1" i="1" kern="1200" dirty="0">
                <a:solidFill>
                  <a:srgbClr val="0033CC"/>
                </a:solidFill>
              </a:rPr>
              <a:t>	         		</a:t>
            </a:r>
            <a:r>
              <a:rPr lang="it-IT" sz="2800" b="1" i="1" kern="1200" dirty="0">
                <a:solidFill>
                  <a:srgbClr val="C00000"/>
                </a:solidFill>
              </a:rPr>
              <a:t>50.0-60.0%;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     </a:t>
            </a:r>
            <a:r>
              <a:rPr lang="it-IT" sz="2800" b="1" i="1" kern="1200" dirty="0">
                <a:solidFill>
                  <a:srgbClr val="0033CC"/>
                </a:solidFill>
              </a:rPr>
              <a:t>10° Anno           		80.0-90.0%</a:t>
            </a:r>
            <a:r>
              <a:rPr lang="it-IT" sz="2800" b="1" kern="1200" dirty="0">
                <a:solidFill>
                  <a:srgbClr val="002060"/>
                </a:solidFill>
              </a:rPr>
              <a:t>;</a:t>
            </a:r>
            <a:endParaRPr lang="it-IT" sz="700" b="1" i="1" dirty="0">
              <a:solidFill>
                <a:srgbClr val="C00000"/>
              </a:solidFill>
            </a:endParaRPr>
          </a:p>
          <a:p>
            <a:pPr marL="360000" lvl="1" algn="just">
              <a:defRPr/>
            </a:pPr>
            <a:r>
              <a:rPr lang="it-IT" sz="2800" b="1" i="1" dirty="0">
                <a:solidFill>
                  <a:srgbClr val="C00000"/>
                </a:solidFill>
              </a:rPr>
              <a:t>		L’abbandono è maggiore per le fasce d’età 6-8 anni </a:t>
            </a:r>
          </a:p>
          <a:p>
            <a:pPr marL="360000" lvl="1" algn="just">
              <a:defRPr/>
            </a:pPr>
            <a:r>
              <a:rPr lang="it-IT" sz="2800" b="1" i="1" dirty="0">
                <a:solidFill>
                  <a:srgbClr val="C00000"/>
                </a:solidFill>
              </a:rPr>
              <a:t>			rispetto a quello degli anni 10-12.</a:t>
            </a:r>
          </a:p>
          <a:p>
            <a:pPr marL="360000" lvl="1" algn="just">
              <a:defRPr/>
            </a:pPr>
            <a:endParaRPr lang="it-IT" sz="600" b="1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Alla fine del </a:t>
            </a:r>
            <a:r>
              <a:rPr lang="it-IT" sz="2800" b="1" i="1" kern="1200" dirty="0">
                <a:solidFill>
                  <a:srgbClr val="0033CC"/>
                </a:solidFill>
              </a:rPr>
              <a:t>follow-up</a:t>
            </a:r>
            <a:r>
              <a:rPr lang="it-IT" sz="2800" b="1" kern="1200" dirty="0">
                <a:solidFill>
                  <a:srgbClr val="002060"/>
                </a:solidFill>
              </a:rPr>
              <a:t> </a:t>
            </a:r>
            <a:r>
              <a:rPr lang="it-IT" sz="2800" b="1" i="1" kern="1200" dirty="0">
                <a:solidFill>
                  <a:srgbClr val="C00000"/>
                </a:solidFill>
              </a:rPr>
              <a:t>(15 anni) </a:t>
            </a:r>
            <a:r>
              <a:rPr lang="it-IT" sz="2800" b="1" kern="1200" dirty="0">
                <a:solidFill>
                  <a:srgbClr val="002060"/>
                </a:solidFill>
              </a:rPr>
              <a:t>la quota di giovani in attività è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2060"/>
                </a:solidFill>
              </a:rPr>
              <a:t> quasi 	sempre inferiore al </a:t>
            </a:r>
            <a:r>
              <a:rPr lang="it-IT" sz="2800" b="1" i="1" kern="1200" dirty="0">
                <a:solidFill>
                  <a:srgbClr val="0033CC"/>
                </a:solidFill>
              </a:rPr>
              <a:t>10.0%</a:t>
            </a:r>
            <a:r>
              <a:rPr lang="it-IT" sz="2800" b="1" kern="1200" dirty="0">
                <a:solidFill>
                  <a:srgbClr val="002060"/>
                </a:solidFill>
              </a:rPr>
              <a:t> del contingente iniziale.</a:t>
            </a:r>
            <a:endParaRPr lang="it-IT" sz="2800" kern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171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C582F-A29B-6887-120B-0EB056943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102137" y="1304565"/>
            <a:ext cx="11490095" cy="522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Ricerca ASG 2025 : risultati-</a:t>
            </a:r>
            <a:r>
              <a:rPr lang="it-IT" sz="3200" b="1" i="1" kern="1200" dirty="0">
                <a:solidFill>
                  <a:srgbClr val="FF0000"/>
                </a:solidFill>
              </a:rPr>
              <a:t>B</a:t>
            </a:r>
          </a:p>
          <a:p>
            <a:pPr marL="997200" lvl="1" indent="-457200" algn="just" hangingPunct="1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600" b="1" kern="1200" dirty="0">
                <a:solidFill>
                  <a:srgbClr val="002060"/>
                </a:solidFill>
              </a:rPr>
              <a:t>Molto forti le differenze nel territorio, con quote di abbandono ai vari anni mediamente più alte nelle regioni del </a:t>
            </a:r>
            <a:r>
              <a:rPr lang="it-IT" sz="2600" b="1" i="1" kern="1200" dirty="0">
                <a:solidFill>
                  <a:srgbClr val="0033CC"/>
                </a:solidFill>
              </a:rPr>
              <a:t>SUD</a:t>
            </a:r>
            <a:r>
              <a:rPr lang="it-IT" sz="2600" b="1" kern="1200" dirty="0">
                <a:solidFill>
                  <a:srgbClr val="002060"/>
                </a:solidFill>
              </a:rPr>
              <a:t>;</a:t>
            </a:r>
            <a:endParaRPr lang="it-IT" sz="2600" b="1" i="1" kern="1200" dirty="0">
              <a:solidFill>
                <a:srgbClr val="002060"/>
              </a:solidFill>
            </a:endParaRPr>
          </a:p>
          <a:p>
            <a:pPr marL="997200" lvl="1" indent="-457200" algn="just" hangingPunct="1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600" b="1" kern="1200" dirty="0">
                <a:solidFill>
                  <a:srgbClr val="002060"/>
                </a:solidFill>
              </a:rPr>
              <a:t>Nel </a:t>
            </a:r>
            <a:r>
              <a:rPr lang="it-IT" sz="2600" b="1" i="1" kern="1200" dirty="0">
                <a:solidFill>
                  <a:srgbClr val="0033CC"/>
                </a:solidFill>
              </a:rPr>
              <a:t>2018</a:t>
            </a:r>
            <a:r>
              <a:rPr lang="it-IT" sz="2600" b="1" kern="1200" dirty="0">
                <a:solidFill>
                  <a:srgbClr val="002060"/>
                </a:solidFill>
              </a:rPr>
              <a:t> gli abbandoni erano maggiori tra le </a:t>
            </a:r>
            <a:r>
              <a:rPr lang="it-IT" sz="2600" b="1" i="1" kern="1200" dirty="0">
                <a:solidFill>
                  <a:srgbClr val="0033CC"/>
                </a:solidFill>
              </a:rPr>
              <a:t>femmine,</a:t>
            </a:r>
            <a:r>
              <a:rPr lang="it-IT" sz="2600" b="1" kern="1200" dirty="0">
                <a:solidFill>
                  <a:srgbClr val="002060"/>
                </a:solidFill>
              </a:rPr>
              <a:t> ora è maggiore tra i </a:t>
            </a:r>
            <a:r>
              <a:rPr lang="it-IT" sz="2600" b="1" i="1" kern="1200" dirty="0">
                <a:solidFill>
                  <a:srgbClr val="0033CC"/>
                </a:solidFill>
              </a:rPr>
              <a:t>maschi, </a:t>
            </a:r>
            <a:r>
              <a:rPr lang="it-IT" sz="2600" b="1" kern="1200" dirty="0">
                <a:solidFill>
                  <a:schemeClr val="tx1"/>
                </a:solidFill>
              </a:rPr>
              <a:t>soprattutto</a:t>
            </a:r>
            <a:r>
              <a:rPr lang="it-IT" sz="2600" b="1" i="1" kern="1200" dirty="0">
                <a:solidFill>
                  <a:srgbClr val="0033CC"/>
                </a:solidFill>
              </a:rPr>
              <a:t> n</a:t>
            </a:r>
            <a:r>
              <a:rPr lang="it-IT" sz="2600" b="1" kern="1200" dirty="0">
                <a:solidFill>
                  <a:srgbClr val="002060"/>
                </a:solidFill>
              </a:rPr>
              <a:t>ei primi </a:t>
            </a:r>
            <a:r>
              <a:rPr lang="it-IT" sz="2600" b="1" i="1" kern="1200" dirty="0">
                <a:solidFill>
                  <a:srgbClr val="0033CC"/>
                </a:solidFill>
              </a:rPr>
              <a:t>2-3 anni </a:t>
            </a:r>
            <a:r>
              <a:rPr lang="it-IT" sz="2600" b="1" kern="1200" dirty="0"/>
              <a:t>di attività</a:t>
            </a:r>
            <a:r>
              <a:rPr lang="it-IT" sz="2600" b="1" kern="1200" dirty="0">
                <a:solidFill>
                  <a:srgbClr val="002060"/>
                </a:solidFill>
              </a:rPr>
              <a:t>;</a:t>
            </a:r>
            <a:endParaRPr lang="it-IT" sz="2600" b="1" i="1" kern="1200" dirty="0">
              <a:solidFill>
                <a:srgbClr val="0033CC"/>
              </a:solidFill>
            </a:endParaRPr>
          </a:p>
          <a:p>
            <a:pPr marL="997200" lvl="1" indent="-457200" algn="just" hangingPunct="1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600" b="1" kern="1200" dirty="0">
                <a:solidFill>
                  <a:srgbClr val="002060"/>
                </a:solidFill>
              </a:rPr>
              <a:t>Le quote di abbandono tra i giovani di </a:t>
            </a:r>
            <a:r>
              <a:rPr lang="it-IT" sz="2600" b="1" i="1" kern="1200" dirty="0">
                <a:solidFill>
                  <a:srgbClr val="0033CC"/>
                </a:solidFill>
              </a:rPr>
              <a:t>6-8 anni</a:t>
            </a:r>
            <a:r>
              <a:rPr lang="it-IT" sz="2600" b="1" kern="1200" dirty="0">
                <a:solidFill>
                  <a:srgbClr val="002060"/>
                </a:solidFill>
              </a:rPr>
              <a:t>, sono mediamente sempre più alte di quelle dei giovani di </a:t>
            </a:r>
            <a:r>
              <a:rPr lang="it-IT" sz="2600" b="1" i="1" kern="1200" dirty="0">
                <a:solidFill>
                  <a:srgbClr val="0033CC"/>
                </a:solidFill>
              </a:rPr>
              <a:t>10-12 anni;</a:t>
            </a:r>
          </a:p>
          <a:p>
            <a:pPr marL="997200" lvl="1" indent="-457200" algn="just" hangingPunct="1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600" b="1" kern="1200" dirty="0">
                <a:solidFill>
                  <a:srgbClr val="002060"/>
                </a:solidFill>
              </a:rPr>
              <a:t>Tra i giovani ancora in attività alla fine del </a:t>
            </a:r>
            <a:r>
              <a:rPr lang="it-IT" sz="2600" b="1" i="1" kern="1200" dirty="0">
                <a:solidFill>
                  <a:srgbClr val="0033CC"/>
                </a:solidFill>
              </a:rPr>
              <a:t>follow-up</a:t>
            </a:r>
            <a:r>
              <a:rPr lang="it-IT" sz="2600" b="1" kern="1200" dirty="0">
                <a:solidFill>
                  <a:srgbClr val="002060"/>
                </a:solidFill>
              </a:rPr>
              <a:t> </a:t>
            </a:r>
            <a:r>
              <a:rPr lang="it-IT" sz="2600" b="1" i="1" kern="1200" dirty="0">
                <a:solidFill>
                  <a:srgbClr val="0033CC"/>
                </a:solidFill>
              </a:rPr>
              <a:t>(2025) </a:t>
            </a:r>
            <a:r>
              <a:rPr lang="it-IT" sz="2600" b="1" kern="1200" dirty="0">
                <a:solidFill>
                  <a:srgbClr val="002060"/>
                </a:solidFill>
              </a:rPr>
              <a:t>la quota di </a:t>
            </a:r>
            <a:r>
              <a:rPr lang="it-IT" sz="2600" b="1" i="1" kern="1200" dirty="0">
                <a:solidFill>
                  <a:srgbClr val="0000FF"/>
                </a:solidFill>
              </a:rPr>
              <a:t>Mas-Fem</a:t>
            </a:r>
            <a:r>
              <a:rPr lang="it-IT" sz="2600" b="1" kern="1200" dirty="0">
                <a:solidFill>
                  <a:srgbClr val="002060"/>
                </a:solidFill>
              </a:rPr>
              <a:t> è quasi sempre uguale (tenendo conto del diverso peso dei </a:t>
            </a:r>
            <a:r>
              <a:rPr lang="it-IT" sz="2600" b="1" i="1" dirty="0">
                <a:solidFill>
                  <a:srgbClr val="0000FF"/>
                </a:solidFill>
              </a:rPr>
              <a:t>2</a:t>
            </a:r>
            <a:r>
              <a:rPr lang="it-IT" sz="2600" b="1" kern="1200" dirty="0">
                <a:solidFill>
                  <a:srgbClr val="002060"/>
                </a:solidFill>
              </a:rPr>
              <a:t> settori).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6786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F2269-61FF-0EAA-D32F-918263793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1242679" y="1760577"/>
            <a:ext cx="9894395" cy="3667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endParaRPr lang="it-IT" sz="14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Ricerca ASG 2025 : risultati-C</a:t>
            </a:r>
            <a:endParaRPr lang="it-IT" sz="3200" b="1" i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0033CC"/>
                </a:solidFill>
              </a:rPr>
              <a:t>Riportiamo come esempio alcune 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600" b="1" i="1" kern="1200" dirty="0">
                <a:solidFill>
                  <a:srgbClr val="FF0000"/>
                </a:solidFill>
              </a:rPr>
              <a:t>Curve di Sopravvivenza 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0033CC"/>
                </a:solidFill>
              </a:rPr>
              <a:t>relative ai giovani della coorte in esame 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0033CC"/>
                </a:solidFill>
              </a:rPr>
              <a:t>appartenenti alla </a:t>
            </a:r>
            <a:r>
              <a:rPr lang="it-IT" sz="3200" b="1" i="1" kern="1200" dirty="0">
                <a:solidFill>
                  <a:srgbClr val="C00000"/>
                </a:solidFill>
              </a:rPr>
              <a:t>Regione Marche.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2872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D82CD-16A8-6A2E-E26B-71747646D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1036202" y="834443"/>
            <a:ext cx="10119595" cy="1056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MARCHE: Curva </a:t>
            </a:r>
            <a:r>
              <a:rPr lang="it-IT" sz="3200" b="1" kern="1200" dirty="0" err="1">
                <a:solidFill>
                  <a:srgbClr val="FF0000"/>
                </a:solidFill>
              </a:rPr>
              <a:t>Sopravv</a:t>
            </a:r>
            <a:r>
              <a:rPr lang="it-IT" sz="3200" b="1" kern="1200" dirty="0">
                <a:solidFill>
                  <a:srgbClr val="FF0000"/>
                </a:solidFill>
              </a:rPr>
              <a:t>. Generale </a:t>
            </a:r>
            <a:r>
              <a:rPr lang="it-IT" sz="3200" b="1" i="1" kern="1200" dirty="0">
                <a:solidFill>
                  <a:srgbClr val="0033CC"/>
                </a:solidFill>
              </a:rPr>
              <a:t>(Età=10 a.)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0033CC"/>
                </a:solidFill>
              </a:rPr>
              <a:t>Abbandoni: 1° anno </a:t>
            </a:r>
            <a:r>
              <a:rPr lang="it-IT" sz="2400" b="1" i="1" dirty="0">
                <a:solidFill>
                  <a:srgbClr val="FF0000"/>
                </a:solidFill>
              </a:rPr>
              <a:t>20.8%; </a:t>
            </a:r>
            <a:r>
              <a:rPr lang="it-IT" sz="2400" b="1" i="1" dirty="0">
                <a:solidFill>
                  <a:srgbClr val="0033CC"/>
                </a:solidFill>
              </a:rPr>
              <a:t>3° a. </a:t>
            </a:r>
            <a:r>
              <a:rPr lang="it-IT" sz="2400" b="1" i="1" dirty="0">
                <a:solidFill>
                  <a:srgbClr val="FF0000"/>
                </a:solidFill>
              </a:rPr>
              <a:t>41.6%</a:t>
            </a:r>
            <a:r>
              <a:rPr lang="it-IT" sz="2400" b="1" i="1" dirty="0">
                <a:solidFill>
                  <a:srgbClr val="0033CC"/>
                </a:solidFill>
              </a:rPr>
              <a:t>; 5° a. </a:t>
            </a:r>
            <a:r>
              <a:rPr lang="it-IT" sz="2400" b="1" i="1" dirty="0">
                <a:solidFill>
                  <a:srgbClr val="FF0000"/>
                </a:solidFill>
              </a:rPr>
              <a:t>54.5%</a:t>
            </a: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413" y="1505885"/>
            <a:ext cx="5496640" cy="4122481"/>
          </a:xfrm>
          <a:prstGeom prst="rect">
            <a:avLst/>
          </a:prstGeom>
          <a:ln w="38100">
            <a:solidFill>
              <a:srgbClr val="0033CC"/>
            </a:solidFill>
          </a:ln>
        </p:spPr>
      </p:pic>
    </p:spTree>
    <p:extLst>
      <p:ext uri="{BB962C8B-B14F-4D97-AF65-F5344CB8AC3E}">
        <p14:creationId xmlns:p14="http://schemas.microsoft.com/office/powerpoint/2010/main" val="2899488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35D6F-6539-0182-8A4B-5AB8CAF42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42912" y="757085"/>
            <a:ext cx="10241398" cy="10462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MARCHE: Curva </a:t>
            </a:r>
            <a:r>
              <a:rPr lang="it-IT" sz="3200" b="1" kern="1200" dirty="0" err="1">
                <a:solidFill>
                  <a:srgbClr val="FF0000"/>
                </a:solidFill>
              </a:rPr>
              <a:t>Sopravv</a:t>
            </a:r>
            <a:r>
              <a:rPr lang="it-IT" sz="3200" b="1" kern="1200" dirty="0">
                <a:solidFill>
                  <a:srgbClr val="FF0000"/>
                </a:solidFill>
              </a:rPr>
              <a:t>. per Sesso </a:t>
            </a:r>
            <a:r>
              <a:rPr lang="it-IT" sz="3200" b="1" i="1" kern="1200" dirty="0">
                <a:solidFill>
                  <a:srgbClr val="0033CC"/>
                </a:solidFill>
              </a:rPr>
              <a:t>(Età=10 a.)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1200" b="1" i="1" dirty="0">
              <a:solidFill>
                <a:srgbClr val="0033CC"/>
              </a:solidFill>
            </a:endParaRPr>
          </a:p>
          <a:p>
            <a:pPr marL="540000" lvl="1" indent="0" hangingPunct="1">
              <a:lnSpc>
                <a:spcPct val="115000"/>
              </a:lnSpc>
              <a:defRPr/>
            </a:pPr>
            <a:endParaRPr lang="it-IT" sz="1400" b="1" i="1" dirty="0">
              <a:solidFill>
                <a:srgbClr val="0033CC"/>
              </a:solidFill>
            </a:endParaRPr>
          </a:p>
          <a:p>
            <a:pPr marL="540000" lvl="1" indent="0" hangingPunct="1">
              <a:lnSpc>
                <a:spcPct val="115000"/>
              </a:lnSpc>
              <a:defRPr/>
            </a:pPr>
            <a:r>
              <a:rPr lang="it-IT" sz="2200" b="1" i="1" dirty="0">
                <a:solidFill>
                  <a:srgbClr val="0033CC"/>
                </a:solidFill>
              </a:rPr>
              <a:t> </a:t>
            </a:r>
            <a:r>
              <a:rPr lang="it-IT" sz="2200" b="1" i="1" dirty="0" err="1">
                <a:solidFill>
                  <a:srgbClr val="0033CC"/>
                </a:solidFill>
              </a:rPr>
              <a:t>Abb</a:t>
            </a:r>
            <a:r>
              <a:rPr lang="it-IT" sz="2200" b="1" i="1" dirty="0">
                <a:solidFill>
                  <a:srgbClr val="0033CC"/>
                </a:solidFill>
              </a:rPr>
              <a:t>.: 3° a. Mas. </a:t>
            </a:r>
            <a:r>
              <a:rPr lang="it-IT" sz="2200" b="1" i="1" dirty="0">
                <a:solidFill>
                  <a:srgbClr val="FF0000"/>
                </a:solidFill>
              </a:rPr>
              <a:t>47.0%, </a:t>
            </a:r>
            <a:r>
              <a:rPr lang="it-IT" sz="2200" b="1" i="1" dirty="0">
                <a:solidFill>
                  <a:srgbClr val="0033CC"/>
                </a:solidFill>
              </a:rPr>
              <a:t>Fem. </a:t>
            </a:r>
            <a:r>
              <a:rPr lang="it-IT" sz="2200" b="1" i="1" dirty="0">
                <a:solidFill>
                  <a:srgbClr val="FF0000"/>
                </a:solidFill>
              </a:rPr>
              <a:t>37.5%</a:t>
            </a:r>
            <a:r>
              <a:rPr lang="it-IT" sz="2200" b="1" i="1" dirty="0">
                <a:solidFill>
                  <a:srgbClr val="0033CC"/>
                </a:solidFill>
              </a:rPr>
              <a:t>; 5° a. Mas. </a:t>
            </a:r>
            <a:r>
              <a:rPr lang="it-IT" sz="2200" b="1" i="1" dirty="0">
                <a:solidFill>
                  <a:srgbClr val="FF0000"/>
                </a:solidFill>
              </a:rPr>
              <a:t>54.6%</a:t>
            </a:r>
            <a:r>
              <a:rPr lang="it-IT" sz="2200" b="1" i="1" dirty="0">
                <a:solidFill>
                  <a:srgbClr val="0033CC"/>
                </a:solidFill>
              </a:rPr>
              <a:t>, Fem. 51.8%</a:t>
            </a:r>
            <a:endParaRPr lang="it-IT" sz="2200" b="1" i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808" y="1378634"/>
            <a:ext cx="6077243" cy="427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951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1C953-D6DB-0AF9-170D-6B84C83C3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721570" y="943428"/>
            <a:ext cx="10119595" cy="109937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MARCHE: Curva </a:t>
            </a:r>
            <a:r>
              <a:rPr lang="it-IT" sz="3200" b="1" kern="1200" dirty="0" err="1">
                <a:solidFill>
                  <a:srgbClr val="FF0000"/>
                </a:solidFill>
              </a:rPr>
              <a:t>Sopravv</a:t>
            </a:r>
            <a:r>
              <a:rPr lang="it-IT" sz="3200" b="1" kern="1200" dirty="0">
                <a:solidFill>
                  <a:srgbClr val="FF0000"/>
                </a:solidFill>
              </a:rPr>
              <a:t>. Generale </a:t>
            </a:r>
            <a:r>
              <a:rPr lang="it-IT" sz="3200" b="1" i="1" kern="1200" dirty="0">
                <a:solidFill>
                  <a:srgbClr val="0033CC"/>
                </a:solidFill>
              </a:rPr>
              <a:t>(Età=8 a.)</a:t>
            </a: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2400" b="1" i="1" dirty="0">
              <a:solidFill>
                <a:srgbClr val="0033CC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0033CC"/>
                </a:solidFill>
              </a:rPr>
              <a:t>Abbandoni: 1° anno </a:t>
            </a:r>
            <a:r>
              <a:rPr lang="it-IT" sz="2400" b="1" i="1" dirty="0">
                <a:solidFill>
                  <a:srgbClr val="FF0000"/>
                </a:solidFill>
              </a:rPr>
              <a:t>24.1%; </a:t>
            </a:r>
            <a:r>
              <a:rPr lang="it-IT" sz="2400" b="1" i="1" dirty="0">
                <a:solidFill>
                  <a:srgbClr val="0033CC"/>
                </a:solidFill>
              </a:rPr>
              <a:t>3° a. </a:t>
            </a:r>
            <a:r>
              <a:rPr lang="it-IT" sz="2400" b="1" i="1" dirty="0">
                <a:solidFill>
                  <a:srgbClr val="FF0000"/>
                </a:solidFill>
              </a:rPr>
              <a:t>50.6%</a:t>
            </a:r>
            <a:r>
              <a:rPr lang="it-IT" sz="2400" b="1" i="1" dirty="0">
                <a:solidFill>
                  <a:srgbClr val="0033CC"/>
                </a:solidFill>
              </a:rPr>
              <a:t>; 5° a. </a:t>
            </a:r>
            <a:r>
              <a:rPr lang="it-IT" sz="2400" b="1" i="1" dirty="0">
                <a:solidFill>
                  <a:srgbClr val="FF0000"/>
                </a:solidFill>
              </a:rPr>
              <a:t>63.1%</a:t>
            </a:r>
            <a:endParaRPr lang="it-IT" sz="3200" b="1" dirty="0">
              <a:solidFill>
                <a:srgbClr val="FF0000"/>
              </a:solidFill>
            </a:endParaRPr>
          </a:p>
          <a:p>
            <a:pPr marL="540000" lvl="1" algn="ctr">
              <a:lnSpc>
                <a:spcPct val="115000"/>
              </a:lnSpc>
              <a:defRPr/>
            </a:pPr>
            <a:endParaRPr lang="it-IT" sz="3200" b="1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i="1" kern="1200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420" y="1502918"/>
            <a:ext cx="5402481" cy="406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31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25935-4CFB-9878-6ED9-001F8372E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554423" y="834443"/>
            <a:ext cx="10119595" cy="5613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MARCHE: Curva </a:t>
            </a:r>
            <a:r>
              <a:rPr lang="it-IT" sz="3200" b="1" kern="1200" dirty="0" err="1">
                <a:solidFill>
                  <a:srgbClr val="FF0000"/>
                </a:solidFill>
              </a:rPr>
              <a:t>Sopravv</a:t>
            </a:r>
            <a:r>
              <a:rPr lang="it-IT" sz="3200" b="1" kern="1200" dirty="0">
                <a:solidFill>
                  <a:srgbClr val="FF0000"/>
                </a:solidFill>
              </a:rPr>
              <a:t>. per Sesso </a:t>
            </a:r>
            <a:r>
              <a:rPr lang="it-IT" sz="3200" b="1" i="1" kern="1200" dirty="0">
                <a:solidFill>
                  <a:srgbClr val="0033CC"/>
                </a:solidFill>
              </a:rPr>
              <a:t>(Età=8 a.)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200" b="1" i="1" dirty="0">
                <a:solidFill>
                  <a:srgbClr val="0000FF"/>
                </a:solidFill>
              </a:rPr>
              <a:t>   </a:t>
            </a:r>
            <a:r>
              <a:rPr lang="it-IT" sz="2200" b="1" i="1" dirty="0" err="1">
                <a:solidFill>
                  <a:srgbClr val="0000FF"/>
                </a:solidFill>
              </a:rPr>
              <a:t>Abb</a:t>
            </a:r>
            <a:r>
              <a:rPr lang="it-IT" sz="2200" b="1" i="1" dirty="0">
                <a:solidFill>
                  <a:srgbClr val="0000FF"/>
                </a:solidFill>
              </a:rPr>
              <a:t>. 3° a. Mas. </a:t>
            </a:r>
            <a:r>
              <a:rPr lang="it-IT" sz="2200" b="1" i="1" dirty="0">
                <a:solidFill>
                  <a:srgbClr val="FF0000"/>
                </a:solidFill>
              </a:rPr>
              <a:t>59.6%</a:t>
            </a:r>
            <a:r>
              <a:rPr lang="it-IT" sz="2200" b="1" i="1" dirty="0">
                <a:solidFill>
                  <a:srgbClr val="0000FF"/>
                </a:solidFill>
              </a:rPr>
              <a:t>, Fem. </a:t>
            </a:r>
            <a:r>
              <a:rPr lang="it-IT" sz="2200" b="1" i="1" dirty="0">
                <a:solidFill>
                  <a:srgbClr val="FF0000"/>
                </a:solidFill>
              </a:rPr>
              <a:t>46.9%</a:t>
            </a:r>
            <a:r>
              <a:rPr lang="it-IT" sz="2200" b="1" i="1" dirty="0">
                <a:solidFill>
                  <a:srgbClr val="0000FF"/>
                </a:solidFill>
              </a:rPr>
              <a:t>; 5 a. Mas. </a:t>
            </a:r>
            <a:r>
              <a:rPr lang="it-IT" sz="2200" b="1" i="1" dirty="0">
                <a:solidFill>
                  <a:srgbClr val="FF0000"/>
                </a:solidFill>
              </a:rPr>
              <a:t>71.3%</a:t>
            </a:r>
            <a:r>
              <a:rPr lang="it-IT" sz="2200" b="1" i="1" dirty="0">
                <a:solidFill>
                  <a:srgbClr val="0000FF"/>
                </a:solidFill>
              </a:rPr>
              <a:t>, Fem. </a:t>
            </a:r>
            <a:r>
              <a:rPr lang="it-IT" sz="2200" b="1" i="1" dirty="0">
                <a:solidFill>
                  <a:srgbClr val="FF0000"/>
                </a:solidFill>
              </a:rPr>
              <a:t>59.7%</a:t>
            </a:r>
            <a:endParaRPr lang="it-IT" sz="2200" b="1" i="1" kern="1200" dirty="0">
              <a:solidFill>
                <a:srgbClr val="FF0000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554" y="1434216"/>
            <a:ext cx="5740536" cy="430540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13378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BB46B-1411-7D4D-F7A2-17BF7A896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721570" y="834443"/>
            <a:ext cx="10119595" cy="9578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MARCHE: Curva </a:t>
            </a:r>
            <a:r>
              <a:rPr lang="it-IT" sz="3200" b="1" kern="1200" dirty="0" err="1">
                <a:solidFill>
                  <a:srgbClr val="FF0000"/>
                </a:solidFill>
              </a:rPr>
              <a:t>Soprav</a:t>
            </a:r>
            <a:r>
              <a:rPr lang="it-IT" sz="3200" b="1" kern="1200" dirty="0">
                <a:solidFill>
                  <a:srgbClr val="FF0000"/>
                </a:solidFill>
              </a:rPr>
              <a:t>. per Età </a:t>
            </a:r>
            <a:r>
              <a:rPr lang="it-IT" sz="2800" b="1" i="1" kern="1200" dirty="0">
                <a:solidFill>
                  <a:srgbClr val="0033CC"/>
                </a:solidFill>
              </a:rPr>
              <a:t>(6, 8, 10, 12a.)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kern="1200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kern="1200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kern="1200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kern="1200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dirty="0">
              <a:solidFill>
                <a:srgbClr val="0033CC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2800" b="1" i="1" kern="1200" dirty="0">
              <a:solidFill>
                <a:srgbClr val="0033CC"/>
              </a:solidFill>
            </a:endParaRPr>
          </a:p>
          <a:p>
            <a:pPr marL="540000" lvl="1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0033CC"/>
                </a:solidFill>
                <a:latin typeface="Arial Narrow" panose="020B0606020202030204" pitchFamily="34" charset="0"/>
              </a:rPr>
              <a:t>	</a:t>
            </a:r>
            <a:r>
              <a:rPr lang="it-IT" sz="2400" b="1" i="1" dirty="0" err="1">
                <a:solidFill>
                  <a:srgbClr val="0033CC"/>
                </a:solidFill>
                <a:latin typeface="Arial Narrow" panose="020B0606020202030204" pitchFamily="34" charset="0"/>
              </a:rPr>
              <a:t>Abb</a:t>
            </a:r>
            <a:r>
              <a:rPr lang="it-IT" sz="2400" b="1" i="1" dirty="0">
                <a:solidFill>
                  <a:srgbClr val="0033CC"/>
                </a:solidFill>
                <a:latin typeface="Arial Narrow" panose="020B0606020202030204" pitchFamily="34" charset="0"/>
              </a:rPr>
              <a:t>. 3° a.: </a:t>
            </a:r>
            <a:r>
              <a:rPr lang="it-IT" sz="2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55.4%</a:t>
            </a:r>
            <a:r>
              <a:rPr lang="it-IT" sz="2400" b="1" i="1" dirty="0">
                <a:solidFill>
                  <a:srgbClr val="0033CC"/>
                </a:solidFill>
                <a:latin typeface="Arial Narrow" panose="020B0606020202030204" pitchFamily="34" charset="0"/>
              </a:rPr>
              <a:t> (6 Anni), </a:t>
            </a:r>
            <a:r>
              <a:rPr lang="it-IT" sz="2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50.6%</a:t>
            </a:r>
            <a:r>
              <a:rPr lang="it-IT" sz="2400" b="1" i="1" dirty="0">
                <a:solidFill>
                  <a:srgbClr val="0033CC"/>
                </a:solidFill>
                <a:latin typeface="Arial Narrow" panose="020B0606020202030204" pitchFamily="34" charset="0"/>
              </a:rPr>
              <a:t> (8 A.), </a:t>
            </a:r>
            <a:r>
              <a:rPr lang="it-IT" sz="2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41.6% </a:t>
            </a:r>
            <a:r>
              <a:rPr lang="it-IT" sz="2400" b="1" i="1" dirty="0">
                <a:solidFill>
                  <a:srgbClr val="0033CC"/>
                </a:solidFill>
                <a:latin typeface="Arial Narrow" panose="020B0606020202030204" pitchFamily="34" charset="0"/>
              </a:rPr>
              <a:t>(10 A.), </a:t>
            </a:r>
            <a:r>
              <a:rPr lang="it-IT" sz="2400" b="1" i="1" dirty="0">
                <a:solidFill>
                  <a:srgbClr val="FF0000"/>
                </a:solidFill>
                <a:latin typeface="Arial Narrow" panose="020B0606020202030204" pitchFamily="34" charset="0"/>
              </a:rPr>
              <a:t>33.3%</a:t>
            </a:r>
            <a:r>
              <a:rPr lang="it-IT" sz="2400" b="1" i="1" dirty="0">
                <a:solidFill>
                  <a:srgbClr val="0033CC"/>
                </a:solidFill>
                <a:latin typeface="Arial Narrow" panose="020B0606020202030204" pitchFamily="34" charset="0"/>
              </a:rPr>
              <a:t> (12 A.)</a:t>
            </a:r>
            <a:endParaRPr lang="it-IT" sz="2400" b="1" kern="12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3200" b="1" kern="1200" dirty="0">
              <a:solidFill>
                <a:srgbClr val="FF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endParaRPr lang="it-IT" sz="2400" kern="1200" dirty="0">
              <a:solidFill>
                <a:srgbClr val="00206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kern="12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232" y="1477107"/>
            <a:ext cx="5678658" cy="4258994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879847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703385" y="1402888"/>
            <a:ext cx="10957673" cy="4021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kern="1200" dirty="0">
                <a:solidFill>
                  <a:srgbClr val="FF0000"/>
                </a:solidFill>
              </a:rPr>
              <a:t>MARCHE: ABBANDONI CUMULATI </a:t>
            </a:r>
            <a:r>
              <a:rPr lang="it-IT" sz="3200" b="1" i="1" kern="1200" dirty="0">
                <a:solidFill>
                  <a:srgbClr val="FF0000"/>
                </a:solidFill>
              </a:rPr>
              <a:t>(%) </a:t>
            </a:r>
            <a:r>
              <a:rPr lang="it-IT" sz="3200" b="1" kern="1200" dirty="0">
                <a:solidFill>
                  <a:srgbClr val="FF0000"/>
                </a:solidFill>
              </a:rPr>
              <a:t>per ETA’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1400" b="1" kern="1200" dirty="0">
                <a:solidFill>
                  <a:srgbClr val="FF0000"/>
                </a:solidFill>
              </a:rPr>
              <a:t> </a:t>
            </a:r>
            <a:endParaRPr lang="it-IT" sz="1400" b="1" i="1" kern="1200" dirty="0">
              <a:solidFill>
                <a:srgbClr val="0033CC"/>
              </a:solidFill>
            </a:endParaRPr>
          </a:p>
          <a:p>
            <a:pPr marL="540000" lvl="1" indent="0" hangingPunct="1">
              <a:lnSpc>
                <a:spcPct val="115000"/>
              </a:lnSpc>
              <a:defRPr/>
            </a:pPr>
            <a:r>
              <a:rPr lang="it-IT" sz="3200" b="1" i="1" kern="1200" dirty="0">
                <a:solidFill>
                  <a:srgbClr val="C00000"/>
                </a:solidFill>
              </a:rPr>
              <a:t>TEMPO      	6 </a:t>
            </a:r>
            <a:r>
              <a:rPr lang="it-IT" sz="2800" b="1" i="1" kern="1200" dirty="0">
                <a:solidFill>
                  <a:srgbClr val="C00000"/>
                </a:solidFill>
              </a:rPr>
              <a:t>ANNI</a:t>
            </a:r>
            <a:r>
              <a:rPr lang="it-IT" sz="3200" b="1" i="1" kern="1200" dirty="0">
                <a:solidFill>
                  <a:srgbClr val="C00000"/>
                </a:solidFill>
              </a:rPr>
              <a:t> 	8 </a:t>
            </a:r>
            <a:r>
              <a:rPr lang="it-IT" sz="2800" b="1" i="1" kern="1200" dirty="0">
                <a:solidFill>
                  <a:srgbClr val="C00000"/>
                </a:solidFill>
              </a:rPr>
              <a:t>ANNI</a:t>
            </a:r>
            <a:r>
              <a:rPr lang="it-IT" sz="3200" b="1" i="1" dirty="0">
                <a:solidFill>
                  <a:srgbClr val="C00000"/>
                </a:solidFill>
              </a:rPr>
              <a:t>	</a:t>
            </a:r>
            <a:r>
              <a:rPr lang="it-IT" sz="3200" b="1" i="1" kern="1200" dirty="0">
                <a:solidFill>
                  <a:srgbClr val="C00000"/>
                </a:solidFill>
              </a:rPr>
              <a:t>10 </a:t>
            </a:r>
            <a:r>
              <a:rPr lang="it-IT" sz="2800" b="1" i="1" kern="1200" dirty="0">
                <a:solidFill>
                  <a:srgbClr val="C00000"/>
                </a:solidFill>
              </a:rPr>
              <a:t>ANNI </a:t>
            </a:r>
            <a:r>
              <a:rPr lang="it-IT" sz="3200" b="1" i="1" kern="1200" dirty="0">
                <a:solidFill>
                  <a:srgbClr val="C00000"/>
                </a:solidFill>
              </a:rPr>
              <a:t>   </a:t>
            </a:r>
            <a:r>
              <a:rPr lang="it-IT" sz="3200" b="1" i="1" kern="1200" dirty="0" smtClean="0">
                <a:solidFill>
                  <a:srgbClr val="C00000"/>
                </a:solidFill>
              </a:rPr>
              <a:t>12 </a:t>
            </a:r>
            <a:r>
              <a:rPr lang="it-IT" sz="2800" b="1" i="1" kern="1200" dirty="0">
                <a:solidFill>
                  <a:srgbClr val="C00000"/>
                </a:solidFill>
              </a:rPr>
              <a:t>ANNI</a:t>
            </a:r>
          </a:p>
          <a:p>
            <a:pPr marL="540000" lvl="1" indent="0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FF0000"/>
                </a:solidFill>
              </a:rPr>
              <a:t>1 Anno		</a:t>
            </a:r>
            <a:r>
              <a:rPr lang="it-IT" sz="2800" b="1" kern="1200" dirty="0" smtClean="0">
                <a:solidFill>
                  <a:srgbClr val="FF0000"/>
                </a:solidFill>
              </a:rPr>
              <a:t> 30.9</a:t>
            </a:r>
            <a:r>
              <a:rPr lang="it-IT" sz="2800" b="1" kern="1200" dirty="0">
                <a:solidFill>
                  <a:srgbClr val="FF0000"/>
                </a:solidFill>
              </a:rPr>
              <a:t>%     	</a:t>
            </a:r>
            <a:r>
              <a:rPr lang="it-IT" sz="2800" b="1" kern="1200" dirty="0" smtClean="0">
                <a:solidFill>
                  <a:srgbClr val="FF0000"/>
                </a:solidFill>
              </a:rPr>
              <a:t> 24.1</a:t>
            </a:r>
            <a:r>
              <a:rPr lang="it-IT" sz="2800" b="1" kern="1200" dirty="0">
                <a:solidFill>
                  <a:srgbClr val="FF0000"/>
                </a:solidFill>
              </a:rPr>
              <a:t>%	</a:t>
            </a:r>
            <a:r>
              <a:rPr lang="it-IT" sz="2800" b="1" dirty="0">
                <a:solidFill>
                  <a:srgbClr val="FF0000"/>
                </a:solidFill>
              </a:rPr>
              <a:t> 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kern="1200" dirty="0" smtClean="0">
                <a:solidFill>
                  <a:srgbClr val="FF0000"/>
                </a:solidFill>
              </a:rPr>
              <a:t>20.8</a:t>
            </a:r>
            <a:r>
              <a:rPr lang="it-IT" sz="2800" b="1" kern="1200" dirty="0">
                <a:solidFill>
                  <a:srgbClr val="FF0000"/>
                </a:solidFill>
              </a:rPr>
              <a:t>%      	</a:t>
            </a:r>
            <a:r>
              <a:rPr lang="it-IT" sz="2800" b="1" kern="1200" dirty="0" smtClean="0">
                <a:solidFill>
                  <a:srgbClr val="FF0000"/>
                </a:solidFill>
              </a:rPr>
              <a:t>  18.3</a:t>
            </a:r>
            <a:r>
              <a:rPr lang="it-IT" sz="2800" b="1" kern="1200" dirty="0">
                <a:solidFill>
                  <a:srgbClr val="FF0000"/>
                </a:solidFill>
              </a:rPr>
              <a:t>%</a:t>
            </a:r>
          </a:p>
          <a:p>
            <a:pPr marL="540000" lvl="1" indent="0" hangingPunct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33CC"/>
                </a:solidFill>
              </a:rPr>
              <a:t>3 Anni		</a:t>
            </a:r>
            <a:r>
              <a:rPr lang="it-IT" sz="2800" b="1" kern="1200" dirty="0" smtClean="0">
                <a:solidFill>
                  <a:srgbClr val="0033CC"/>
                </a:solidFill>
              </a:rPr>
              <a:t> 55.4</a:t>
            </a:r>
            <a:r>
              <a:rPr lang="it-IT" sz="2800" b="1" kern="1200" dirty="0">
                <a:solidFill>
                  <a:srgbClr val="0033CC"/>
                </a:solidFill>
              </a:rPr>
              <a:t>%       </a:t>
            </a:r>
            <a:r>
              <a:rPr lang="it-IT" sz="2800" b="1" kern="1200" dirty="0" smtClean="0">
                <a:solidFill>
                  <a:srgbClr val="0033CC"/>
                </a:solidFill>
              </a:rPr>
              <a:t> 50.6</a:t>
            </a:r>
            <a:r>
              <a:rPr lang="it-IT" sz="2800" b="1" kern="1200" dirty="0">
                <a:solidFill>
                  <a:srgbClr val="0033CC"/>
                </a:solidFill>
              </a:rPr>
              <a:t>%     	 </a:t>
            </a:r>
            <a:r>
              <a:rPr lang="it-IT" sz="2800" b="1" kern="1200" dirty="0" smtClean="0">
                <a:solidFill>
                  <a:srgbClr val="0033CC"/>
                </a:solidFill>
              </a:rPr>
              <a:t> 41.6</a:t>
            </a:r>
            <a:r>
              <a:rPr lang="it-IT" sz="2800" b="1" kern="1200" dirty="0">
                <a:solidFill>
                  <a:srgbClr val="0033CC"/>
                </a:solidFill>
              </a:rPr>
              <a:t>%      </a:t>
            </a:r>
            <a:r>
              <a:rPr lang="it-IT" sz="2800" b="1" kern="1200" dirty="0" smtClean="0">
                <a:solidFill>
                  <a:srgbClr val="0033CC"/>
                </a:solidFill>
              </a:rPr>
              <a:t>   35.3</a:t>
            </a:r>
            <a:r>
              <a:rPr lang="it-IT" sz="2800" b="1" kern="1200" dirty="0">
                <a:solidFill>
                  <a:srgbClr val="0033CC"/>
                </a:solidFill>
              </a:rPr>
              <a:t>%</a:t>
            </a:r>
          </a:p>
          <a:p>
            <a:pPr marL="540000" lvl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FF0000"/>
                </a:solidFill>
              </a:rPr>
              <a:t>5 Anni		</a:t>
            </a:r>
            <a:r>
              <a:rPr lang="it-IT" sz="2800" b="1" kern="1200" dirty="0" smtClean="0">
                <a:solidFill>
                  <a:srgbClr val="FF0000"/>
                </a:solidFill>
              </a:rPr>
              <a:t> </a:t>
            </a:r>
            <a:r>
              <a:rPr lang="it-IT" sz="2800" b="1" dirty="0" smtClean="0">
                <a:solidFill>
                  <a:srgbClr val="FF0000"/>
                </a:solidFill>
              </a:rPr>
              <a:t>66.2</a:t>
            </a:r>
            <a:r>
              <a:rPr lang="it-IT" sz="2800" b="1" dirty="0">
                <a:solidFill>
                  <a:srgbClr val="FF0000"/>
                </a:solidFill>
              </a:rPr>
              <a:t>%       	</a:t>
            </a:r>
            <a:r>
              <a:rPr lang="it-IT" sz="2800" b="1" dirty="0" smtClean="0">
                <a:solidFill>
                  <a:srgbClr val="FF0000"/>
                </a:solidFill>
              </a:rPr>
              <a:t> </a:t>
            </a:r>
            <a:r>
              <a:rPr lang="it-IT" sz="2800" b="1" kern="1200" dirty="0" smtClean="0">
                <a:solidFill>
                  <a:srgbClr val="FF0000"/>
                </a:solidFill>
              </a:rPr>
              <a:t>63.1</a:t>
            </a:r>
            <a:r>
              <a:rPr lang="it-IT" sz="2800" b="1" kern="1200" dirty="0">
                <a:solidFill>
                  <a:srgbClr val="FF0000"/>
                </a:solidFill>
              </a:rPr>
              <a:t>%        </a:t>
            </a:r>
            <a:r>
              <a:rPr lang="it-IT" sz="2800" b="1" kern="1200" dirty="0" smtClean="0">
                <a:solidFill>
                  <a:srgbClr val="FF0000"/>
                </a:solidFill>
              </a:rPr>
              <a:t>  </a:t>
            </a:r>
            <a:r>
              <a:rPr lang="it-IT" sz="2800" b="1" dirty="0" smtClean="0">
                <a:solidFill>
                  <a:srgbClr val="FF0000"/>
                </a:solidFill>
              </a:rPr>
              <a:t>54.5</a:t>
            </a:r>
            <a:r>
              <a:rPr lang="it-IT" sz="2800" b="1" dirty="0">
                <a:solidFill>
                  <a:srgbClr val="FF0000"/>
                </a:solidFill>
              </a:rPr>
              <a:t>%</a:t>
            </a:r>
            <a:r>
              <a:rPr lang="it-IT" sz="2800" b="1" kern="1200" dirty="0">
                <a:solidFill>
                  <a:srgbClr val="FF0000"/>
                </a:solidFill>
              </a:rPr>
              <a:t>      </a:t>
            </a:r>
            <a:r>
              <a:rPr lang="it-IT" sz="2800" b="1" kern="1200" dirty="0" smtClean="0">
                <a:solidFill>
                  <a:srgbClr val="FF0000"/>
                </a:solidFill>
              </a:rPr>
              <a:t>   52.3</a:t>
            </a:r>
            <a:r>
              <a:rPr lang="it-IT" sz="2800" b="1" kern="1200" dirty="0">
                <a:solidFill>
                  <a:srgbClr val="FF0000"/>
                </a:solidFill>
              </a:rPr>
              <a:t>%	</a:t>
            </a:r>
          </a:p>
          <a:p>
            <a:pPr marL="540000" lvl="1">
              <a:lnSpc>
                <a:spcPct val="115000"/>
              </a:lnSpc>
              <a:defRPr/>
            </a:pPr>
            <a:r>
              <a:rPr lang="it-IT" sz="2800" b="1" kern="1200" dirty="0">
                <a:solidFill>
                  <a:srgbClr val="0033CC"/>
                </a:solidFill>
              </a:rPr>
              <a:t>10 Anni	</a:t>
            </a:r>
            <a:r>
              <a:rPr lang="it-IT" sz="2800" b="1" kern="1200" dirty="0" smtClean="0">
                <a:solidFill>
                  <a:srgbClr val="0033CC"/>
                </a:solidFill>
              </a:rPr>
              <a:t>	 </a:t>
            </a:r>
            <a:r>
              <a:rPr lang="it-IT" sz="2800" b="1" dirty="0" smtClean="0">
                <a:solidFill>
                  <a:srgbClr val="0033CC"/>
                </a:solidFill>
              </a:rPr>
              <a:t>78.8</a:t>
            </a:r>
            <a:r>
              <a:rPr lang="it-IT" sz="2800" b="1" dirty="0">
                <a:solidFill>
                  <a:srgbClr val="0033CC"/>
                </a:solidFill>
              </a:rPr>
              <a:t>%       	</a:t>
            </a:r>
            <a:r>
              <a:rPr lang="it-IT" sz="2800" b="1" dirty="0" smtClean="0">
                <a:solidFill>
                  <a:srgbClr val="0033CC"/>
                </a:solidFill>
              </a:rPr>
              <a:t> 79.7</a:t>
            </a:r>
            <a:r>
              <a:rPr lang="it-IT" sz="2800" b="1" dirty="0">
                <a:solidFill>
                  <a:srgbClr val="0033CC"/>
                </a:solidFill>
              </a:rPr>
              <a:t>%        </a:t>
            </a:r>
            <a:r>
              <a:rPr lang="it-IT" sz="2800" b="1" dirty="0" smtClean="0">
                <a:solidFill>
                  <a:srgbClr val="0033CC"/>
                </a:solidFill>
              </a:rPr>
              <a:t>  </a:t>
            </a:r>
            <a:r>
              <a:rPr lang="it-IT" sz="2800" b="1" kern="1200" dirty="0" smtClean="0">
                <a:solidFill>
                  <a:srgbClr val="0033CC"/>
                </a:solidFill>
              </a:rPr>
              <a:t>81.6</a:t>
            </a:r>
            <a:r>
              <a:rPr lang="it-IT" sz="2800" b="1" kern="1200" dirty="0">
                <a:solidFill>
                  <a:srgbClr val="0033CC"/>
                </a:solidFill>
              </a:rPr>
              <a:t>%      </a:t>
            </a:r>
            <a:r>
              <a:rPr lang="it-IT" sz="2800" b="1" kern="1200" dirty="0" smtClean="0">
                <a:solidFill>
                  <a:srgbClr val="0033CC"/>
                </a:solidFill>
              </a:rPr>
              <a:t>   77.0</a:t>
            </a:r>
            <a:r>
              <a:rPr lang="it-IT" sz="2800" b="1" kern="1200" dirty="0">
                <a:solidFill>
                  <a:srgbClr val="0033CC"/>
                </a:solidFill>
              </a:rPr>
              <a:t>% </a:t>
            </a:r>
            <a:endParaRPr lang="it-IT" sz="2800" b="1" kern="1200" dirty="0" smtClean="0">
              <a:solidFill>
                <a:srgbClr val="0033CC"/>
              </a:solidFill>
            </a:endParaRPr>
          </a:p>
          <a:p>
            <a:pPr marL="540000" lvl="1">
              <a:lnSpc>
                <a:spcPct val="115000"/>
              </a:lnSpc>
              <a:defRPr/>
            </a:pPr>
            <a:r>
              <a:rPr lang="it-IT" sz="3200" b="1" i="1" kern="1200" dirty="0" smtClean="0">
                <a:solidFill>
                  <a:srgbClr val="C00000"/>
                </a:solidFill>
              </a:rPr>
              <a:t>Sopr.16 </a:t>
            </a:r>
            <a:r>
              <a:rPr lang="it-IT" sz="3200" b="1" i="1" kern="1200" dirty="0">
                <a:solidFill>
                  <a:srgbClr val="C00000"/>
                </a:solidFill>
              </a:rPr>
              <a:t>A.    </a:t>
            </a:r>
            <a:r>
              <a:rPr lang="it-IT" sz="3200" b="1" i="1" dirty="0">
                <a:solidFill>
                  <a:srgbClr val="C00000"/>
                </a:solidFill>
              </a:rPr>
              <a:t>8.3%</a:t>
            </a:r>
            <a:r>
              <a:rPr lang="it-IT" sz="3200" dirty="0">
                <a:solidFill>
                  <a:srgbClr val="002060"/>
                </a:solidFill>
              </a:rPr>
              <a:t>.     	 </a:t>
            </a:r>
            <a:r>
              <a:rPr lang="it-IT" sz="3200" b="1" i="1" dirty="0">
                <a:solidFill>
                  <a:srgbClr val="C00000"/>
                </a:solidFill>
              </a:rPr>
              <a:t>7.8%        </a:t>
            </a:r>
            <a:r>
              <a:rPr lang="it-IT" sz="3200" b="1" i="1" dirty="0" smtClean="0">
                <a:solidFill>
                  <a:srgbClr val="C00000"/>
                </a:solidFill>
              </a:rPr>
              <a:t> </a:t>
            </a:r>
            <a:r>
              <a:rPr lang="it-IT" sz="3200" b="1" i="1" kern="1200" dirty="0" smtClean="0">
                <a:solidFill>
                  <a:srgbClr val="C00000"/>
                </a:solidFill>
              </a:rPr>
              <a:t>8.4</a:t>
            </a:r>
            <a:r>
              <a:rPr lang="it-IT" sz="3200" b="1" i="1" kern="1200" dirty="0">
                <a:solidFill>
                  <a:srgbClr val="C00000"/>
                </a:solidFill>
              </a:rPr>
              <a:t>%     </a:t>
            </a:r>
            <a:r>
              <a:rPr lang="it-IT" sz="3200" b="1" i="1" kern="1200" dirty="0" smtClean="0">
                <a:solidFill>
                  <a:srgbClr val="C00000"/>
                </a:solidFill>
              </a:rPr>
              <a:t>   14.3</a:t>
            </a:r>
            <a:r>
              <a:rPr lang="it-IT" sz="3200" b="1" i="1" kern="1200" dirty="0">
                <a:solidFill>
                  <a:srgbClr val="C00000"/>
                </a:solidFill>
              </a:rPr>
              <a:t>%  	</a:t>
            </a:r>
            <a:endParaRPr lang="it-IT" sz="3200" kern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2683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96445" y="1097280"/>
            <a:ext cx="10628047" cy="111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600" b="1" kern="1200" dirty="0">
                <a:solidFill>
                  <a:srgbClr val="FF0000"/>
                </a:solidFill>
              </a:rPr>
              <a:t>MARCHE: ABBANDONI CUMULATI (%) per ETA’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200" b="1" i="1" dirty="0">
                <a:solidFill>
                  <a:srgbClr val="0000FF"/>
                </a:solidFill>
              </a:rPr>
              <a:t>(Età 6-8-10-12 anni: gli </a:t>
            </a:r>
            <a:r>
              <a:rPr lang="it-IT" sz="2200" b="1" i="1" dirty="0" err="1">
                <a:solidFill>
                  <a:srgbClr val="0000FF"/>
                </a:solidFill>
              </a:rPr>
              <a:t>Abb</a:t>
            </a:r>
            <a:r>
              <a:rPr lang="it-IT" sz="2200" b="1" i="1" dirty="0">
                <a:solidFill>
                  <a:srgbClr val="0000FF"/>
                </a:solidFill>
              </a:rPr>
              <a:t>.  sono sempre maggiori per i più giovani)</a:t>
            </a:r>
            <a:r>
              <a:rPr lang="it-IT" sz="3200" b="1" i="1" kern="1200" dirty="0">
                <a:solidFill>
                  <a:srgbClr val="C00000"/>
                </a:solidFill>
              </a:rPr>
              <a:t>	</a:t>
            </a:r>
            <a:endParaRPr lang="it-IT" sz="1000" kern="1200" dirty="0">
              <a:solidFill>
                <a:srgbClr val="002060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761" y="2216048"/>
            <a:ext cx="6133413" cy="3827690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</p:spTree>
    <p:extLst>
      <p:ext uri="{BB962C8B-B14F-4D97-AF65-F5344CB8AC3E}">
        <p14:creationId xmlns:p14="http://schemas.microsoft.com/office/powerpoint/2010/main" val="97017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96445" y="1097280"/>
            <a:ext cx="10628047" cy="111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600" b="1" kern="1200" dirty="0">
                <a:solidFill>
                  <a:srgbClr val="FF0000"/>
                </a:solidFill>
              </a:rPr>
              <a:t>MARCHE: ABBANDONI CUMULATI (%) per ETA’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0000FF"/>
                </a:solidFill>
              </a:rPr>
              <a:t>(Confronto Età 6-12 a.: forte divario già ai primi anni di </a:t>
            </a:r>
            <a:r>
              <a:rPr lang="it-IT" sz="2400" b="1" i="1" dirty="0" err="1">
                <a:solidFill>
                  <a:srgbClr val="0000FF"/>
                </a:solidFill>
              </a:rPr>
              <a:t>Tess</a:t>
            </a:r>
            <a:r>
              <a:rPr lang="it-IT" sz="2400" b="1" i="1" dirty="0">
                <a:solidFill>
                  <a:srgbClr val="0000FF"/>
                </a:solidFill>
              </a:rPr>
              <a:t>.)</a:t>
            </a:r>
            <a:r>
              <a:rPr lang="it-IT" sz="3200" b="1" i="1" kern="1200" dirty="0">
                <a:solidFill>
                  <a:srgbClr val="C00000"/>
                </a:solidFill>
              </a:rPr>
              <a:t>	</a:t>
            </a:r>
            <a:endParaRPr lang="it-IT" sz="1000" kern="1200" dirty="0">
              <a:solidFill>
                <a:srgbClr val="002060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778" y="2216048"/>
            <a:ext cx="6105379" cy="396356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54291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96445" y="1097280"/>
            <a:ext cx="10628047" cy="4941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600" b="1" dirty="0">
                <a:solidFill>
                  <a:srgbClr val="FF0000"/>
                </a:solidFill>
              </a:rPr>
              <a:t>IL PROBLEMA DEI </a:t>
            </a:r>
            <a:r>
              <a:rPr lang="it-IT" sz="2600" b="1" i="1" dirty="0">
                <a:solidFill>
                  <a:srgbClr val="0000FF"/>
                </a:solidFill>
              </a:rPr>
              <a:t>«PICCOLI COMUNI</a:t>
            </a:r>
            <a:r>
              <a:rPr lang="it-IT" sz="2600" b="1" i="1" dirty="0" smtClean="0">
                <a:solidFill>
                  <a:srgbClr val="0000FF"/>
                </a:solidFill>
              </a:rPr>
              <a:t>»</a:t>
            </a:r>
            <a:r>
              <a:rPr lang="it-IT" sz="2600" b="1" i="1" kern="1200" dirty="0" smtClean="0">
                <a:solidFill>
                  <a:srgbClr val="0000FF"/>
                </a:solidFill>
              </a:rPr>
              <a:t>’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800" b="1" i="1" dirty="0" smtClean="0">
                <a:solidFill>
                  <a:srgbClr val="C00000"/>
                </a:solidFill>
              </a:rPr>
              <a:t>D</a:t>
            </a:r>
            <a:r>
              <a:rPr lang="it-IT" sz="2800" b="1" i="1" kern="1200" dirty="0" smtClean="0">
                <a:solidFill>
                  <a:srgbClr val="C00000"/>
                </a:solidFill>
              </a:rPr>
              <a:t>istribuzione dei 7.896 Comuni italiani per Abitanti: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dirty="0" smtClean="0">
                <a:solidFill>
                  <a:srgbClr val="C00000"/>
                </a:solidFill>
              </a:rPr>
              <a:t>&lt;</a:t>
            </a:r>
            <a:r>
              <a:rPr lang="it-IT" sz="2400" b="1" i="1" dirty="0">
                <a:solidFill>
                  <a:srgbClr val="C00000"/>
                </a:solidFill>
              </a:rPr>
              <a:t>1.00</a:t>
            </a:r>
            <a:r>
              <a:rPr lang="it-IT" sz="2400" b="1" i="1" kern="1200" dirty="0">
                <a:solidFill>
                  <a:srgbClr val="C00000"/>
                </a:solidFill>
              </a:rPr>
              <a:t>0 Ab.  	</a:t>
            </a:r>
            <a:r>
              <a:rPr lang="it-IT" sz="2400" b="1" i="1" dirty="0">
                <a:solidFill>
                  <a:srgbClr val="C00000"/>
                </a:solidFill>
              </a:rPr>
              <a:t>         </a:t>
            </a:r>
            <a:r>
              <a:rPr lang="it-IT" sz="2400" b="1" i="1" kern="1200" dirty="0">
                <a:solidFill>
                  <a:srgbClr val="C00000"/>
                </a:solidFill>
              </a:rPr>
              <a:t>2.027  </a:t>
            </a:r>
            <a:r>
              <a:rPr lang="it-IT" sz="2400" b="1" i="1" kern="1200" dirty="0" err="1">
                <a:solidFill>
                  <a:srgbClr val="C00000"/>
                </a:solidFill>
              </a:rPr>
              <a:t>Com</a:t>
            </a:r>
            <a:r>
              <a:rPr lang="it-IT" sz="2400" b="1" i="1" kern="1200" dirty="0">
                <a:solidFill>
                  <a:srgbClr val="C00000"/>
                </a:solidFill>
              </a:rPr>
              <a:t>.  	(25.67%);	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kern="1200" dirty="0">
                <a:solidFill>
                  <a:srgbClr val="0000FF"/>
                </a:solidFill>
              </a:rPr>
              <a:t>25.67%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C00000"/>
                </a:solidFill>
              </a:rPr>
              <a:t>1.000-2.000 Ab.	         1.524             	(19.30%);	 </a:t>
            </a:r>
            <a:r>
              <a:rPr lang="it-IT" sz="2400" b="1" i="1" dirty="0">
                <a:solidFill>
                  <a:srgbClr val="0000FF"/>
                </a:solidFill>
              </a:rPr>
              <a:t>44.97%;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CC00CC"/>
                </a:solidFill>
              </a:rPr>
              <a:t>2.000-3.000 Ab.	           909              	(11.51%);    	 </a:t>
            </a:r>
            <a:r>
              <a:rPr lang="it-IT" sz="2400" b="1" i="1" dirty="0">
                <a:solidFill>
                  <a:srgbClr val="0000FF"/>
                </a:solidFill>
              </a:rPr>
              <a:t>56.48%;</a:t>
            </a:r>
            <a:r>
              <a:rPr lang="it-IT" sz="2400" b="1" i="1" dirty="0">
                <a:solidFill>
                  <a:srgbClr val="C00000"/>
                </a:solidFill>
              </a:rPr>
              <a:t>	    </a:t>
            </a:r>
            <a:endParaRPr lang="it-IT" sz="2400" b="1" i="1" kern="1200" dirty="0">
              <a:solidFill>
                <a:srgbClr val="C00000"/>
              </a:solidFill>
            </a:endParaRP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kern="1200" dirty="0">
                <a:solidFill>
                  <a:srgbClr val="CC00CC"/>
                </a:solidFill>
              </a:rPr>
              <a:t>3-5 mila Ab.	</a:t>
            </a:r>
            <a:r>
              <a:rPr lang="it-IT" sz="2400" b="1" i="1" dirty="0">
                <a:solidFill>
                  <a:srgbClr val="CC00CC"/>
                </a:solidFill>
              </a:rPr>
              <a:t>         </a:t>
            </a:r>
            <a:r>
              <a:rPr lang="it-IT" sz="2400" b="1" i="1" kern="1200" dirty="0">
                <a:solidFill>
                  <a:srgbClr val="CC00CC"/>
                </a:solidFill>
              </a:rPr>
              <a:t>1.062	</a:t>
            </a:r>
            <a:r>
              <a:rPr lang="it-IT" sz="2400" b="1" i="1" dirty="0">
                <a:solidFill>
                  <a:srgbClr val="CC00CC"/>
                </a:solidFill>
              </a:rPr>
              <a:t>          	</a:t>
            </a:r>
            <a:r>
              <a:rPr lang="it-IT" sz="2400" b="1" i="1" kern="1200" dirty="0">
                <a:solidFill>
                  <a:srgbClr val="CC00CC"/>
                </a:solidFill>
              </a:rPr>
              <a:t>(13.45%;       	 </a:t>
            </a:r>
            <a:r>
              <a:rPr lang="it-IT" sz="2400" b="1" i="1" kern="1200" dirty="0">
                <a:solidFill>
                  <a:srgbClr val="0000FF"/>
                </a:solidFill>
              </a:rPr>
              <a:t>69.93%;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dirty="0">
                <a:solidFill>
                  <a:schemeClr val="accent6">
                    <a:lumMod val="75000"/>
                  </a:schemeClr>
                </a:solidFill>
              </a:rPr>
              <a:t>5-10 mila Ab.             </a:t>
            </a:r>
            <a:r>
              <a:rPr lang="it-IT" sz="2400" b="1" i="1" dirty="0" smtClean="0">
                <a:solidFill>
                  <a:schemeClr val="accent6">
                    <a:lumMod val="75000"/>
                  </a:schemeClr>
                </a:solidFill>
              </a:rPr>
              <a:t>1.171 </a:t>
            </a:r>
            <a:r>
              <a:rPr lang="it-IT" sz="2400" b="1" i="1" dirty="0">
                <a:solidFill>
                  <a:schemeClr val="accent6">
                    <a:lumMod val="75000"/>
                  </a:schemeClr>
                </a:solidFill>
              </a:rPr>
              <a:t>	           </a:t>
            </a:r>
            <a:r>
              <a:rPr lang="it-IT" sz="2400" b="1" i="1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it-IT" sz="2400" b="1" i="1" dirty="0">
                <a:solidFill>
                  <a:schemeClr val="accent6">
                    <a:lumMod val="75000"/>
                  </a:schemeClr>
                </a:solidFill>
              </a:rPr>
              <a:t>14.83%); 	 </a:t>
            </a:r>
            <a:r>
              <a:rPr lang="it-IT" sz="2400" b="1" i="1" dirty="0">
                <a:solidFill>
                  <a:srgbClr val="0000FF"/>
                </a:solidFill>
              </a:rPr>
              <a:t>84.76%;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kern="1200" dirty="0">
                <a:solidFill>
                  <a:schemeClr val="accent6">
                    <a:lumMod val="50000"/>
                  </a:schemeClr>
                </a:solidFill>
              </a:rPr>
              <a:t>10-20 m. Ab.	</a:t>
            </a:r>
            <a:r>
              <a:rPr lang="it-IT" sz="2400" b="1" i="1" dirty="0">
                <a:solidFill>
                  <a:schemeClr val="accent6">
                    <a:lumMod val="50000"/>
                  </a:schemeClr>
                </a:solidFill>
              </a:rPr>
              <a:t>          </a:t>
            </a:r>
            <a:r>
              <a:rPr lang="it-IT" sz="2400" b="1" i="1" kern="1200" dirty="0">
                <a:solidFill>
                  <a:schemeClr val="accent6">
                    <a:lumMod val="50000"/>
                  </a:schemeClr>
                </a:solidFill>
              </a:rPr>
              <a:t> 694           </a:t>
            </a:r>
            <a:r>
              <a:rPr lang="it-IT" sz="2400" b="1" i="1" dirty="0">
                <a:solidFill>
                  <a:schemeClr val="accent6">
                    <a:lumMod val="50000"/>
                  </a:schemeClr>
                </a:solidFill>
              </a:rPr>
              <a:t>  	</a:t>
            </a:r>
            <a:r>
              <a:rPr lang="it-IT" sz="2400" b="1" i="1" kern="1200" dirty="0">
                <a:solidFill>
                  <a:schemeClr val="accent6">
                    <a:lumMod val="50000"/>
                  </a:schemeClr>
                </a:solidFill>
              </a:rPr>
              <a:t>(8.79%);        </a:t>
            </a:r>
            <a:r>
              <a:rPr lang="it-IT" sz="2400" b="1" i="1" kern="1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it-IT" sz="2400" b="1" i="1" kern="1200" dirty="0">
                <a:solidFill>
                  <a:srgbClr val="0000FF"/>
                </a:solidFill>
              </a:rPr>
              <a:t>93.55%;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FF0000"/>
                </a:solidFill>
              </a:rPr>
              <a:t>20-100 m. Ab               </a:t>
            </a:r>
            <a:r>
              <a:rPr lang="it-IT" sz="2400" b="1" i="1" dirty="0" smtClean="0">
                <a:solidFill>
                  <a:srgbClr val="FF0000"/>
                </a:solidFill>
              </a:rPr>
              <a:t>468                (</a:t>
            </a:r>
            <a:r>
              <a:rPr lang="it-IT" sz="2400" b="1" i="1" dirty="0">
                <a:solidFill>
                  <a:srgbClr val="FF0000"/>
                </a:solidFill>
              </a:rPr>
              <a:t>5.90%);       </a:t>
            </a:r>
            <a:r>
              <a:rPr lang="it-IT" sz="2400" b="1" i="1" dirty="0" smtClean="0">
                <a:solidFill>
                  <a:srgbClr val="FF0000"/>
                </a:solidFill>
              </a:rPr>
              <a:t> </a:t>
            </a:r>
            <a:r>
              <a:rPr lang="it-IT" sz="2400" b="1" i="1" dirty="0">
                <a:solidFill>
                  <a:srgbClr val="0000FF"/>
                </a:solidFill>
              </a:rPr>
              <a:t>99.86%</a:t>
            </a:r>
          </a:p>
          <a:p>
            <a:pPr marL="540000" lvl="1" indent="0" algn="just" hangingPunct="1">
              <a:lnSpc>
                <a:spcPct val="115000"/>
              </a:lnSpc>
              <a:defRPr/>
            </a:pPr>
            <a:r>
              <a:rPr lang="it-IT" sz="2400" b="1" i="1" kern="1200" dirty="0">
                <a:solidFill>
                  <a:srgbClr val="FF0000"/>
                </a:solidFill>
              </a:rPr>
              <a:t>100-250 m Ab.               </a:t>
            </a:r>
            <a:r>
              <a:rPr lang="it-IT" sz="2400" b="1" i="1" kern="1200" dirty="0" smtClean="0">
                <a:solidFill>
                  <a:srgbClr val="FF0000"/>
                </a:solidFill>
              </a:rPr>
              <a:t>11              </a:t>
            </a:r>
            <a:r>
              <a:rPr lang="it-IT" sz="2400" b="1" i="1" kern="1200" dirty="0">
                <a:solidFill>
                  <a:srgbClr val="FF0000"/>
                </a:solidFill>
              </a:rPr>
              <a:t>	</a:t>
            </a:r>
            <a:r>
              <a:rPr lang="it-IT" sz="2400" b="1" i="1" kern="1200" dirty="0" smtClean="0">
                <a:solidFill>
                  <a:srgbClr val="FF0000"/>
                </a:solidFill>
              </a:rPr>
              <a:t> (</a:t>
            </a:r>
            <a:r>
              <a:rPr lang="it-IT" sz="2400" b="1" i="1" kern="1200" dirty="0">
                <a:solidFill>
                  <a:srgbClr val="FF0000"/>
                </a:solidFill>
              </a:rPr>
              <a:t>0.14%);</a:t>
            </a:r>
            <a:r>
              <a:rPr lang="it-IT" sz="2400" b="1" i="1" kern="1200" dirty="0">
                <a:solidFill>
                  <a:srgbClr val="0000FF"/>
                </a:solidFill>
              </a:rPr>
              <a:t>	</a:t>
            </a:r>
            <a:r>
              <a:rPr lang="it-IT" sz="2400" b="1" i="1" kern="1200" dirty="0" smtClean="0">
                <a:solidFill>
                  <a:srgbClr val="0000FF"/>
                </a:solidFill>
              </a:rPr>
              <a:t> 100.0</a:t>
            </a:r>
            <a:r>
              <a:rPr lang="it-IT" sz="2400" b="1" i="1" kern="1200" dirty="0">
                <a:solidFill>
                  <a:srgbClr val="0000FF"/>
                </a:solidFill>
              </a:rPr>
              <a:t>%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600" b="1" i="1" dirty="0">
                <a:solidFill>
                  <a:srgbClr val="0000FF"/>
                </a:solidFill>
              </a:rPr>
              <a:t>(In blu le percentuali cumulate).</a:t>
            </a:r>
            <a:endParaRPr lang="it-IT" sz="2600" b="1" i="1" kern="1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724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66948" y="1726545"/>
            <a:ext cx="10628047" cy="370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2600" b="1" dirty="0">
                <a:solidFill>
                  <a:srgbClr val="FF0000"/>
                </a:solidFill>
              </a:rPr>
              <a:t>IL PROBLEMA DEI </a:t>
            </a:r>
            <a:r>
              <a:rPr lang="it-IT" sz="2600" b="1" i="1" dirty="0">
                <a:solidFill>
                  <a:srgbClr val="0000FF"/>
                </a:solidFill>
              </a:rPr>
              <a:t>«PICCOLI COMUNI»</a:t>
            </a:r>
            <a:r>
              <a:rPr lang="it-IT" sz="2600" b="1" i="1" kern="1200" dirty="0">
                <a:solidFill>
                  <a:srgbClr val="0000FF"/>
                </a:solidFill>
              </a:rPr>
              <a:t>’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r>
              <a:rPr lang="it-IT" sz="3200" b="1" i="1" dirty="0">
                <a:solidFill>
                  <a:srgbClr val="C00000"/>
                </a:solidFill>
              </a:rPr>
              <a:t>D</a:t>
            </a:r>
            <a:r>
              <a:rPr lang="it-IT" sz="3200" b="1" i="1" kern="1200" dirty="0">
                <a:solidFill>
                  <a:srgbClr val="C00000"/>
                </a:solidFill>
              </a:rPr>
              <a:t>istribuzione 7.896 Comuni italiani per Abitanti:</a:t>
            </a:r>
          </a:p>
          <a:p>
            <a:pPr marL="540000" lvl="1" indent="0" algn="ctr" hangingPunct="1">
              <a:lnSpc>
                <a:spcPct val="115000"/>
              </a:lnSpc>
              <a:defRPr/>
            </a:pPr>
            <a:endParaRPr lang="it-IT" sz="1000" b="1" i="1" kern="1200" dirty="0">
              <a:solidFill>
                <a:srgbClr val="C00000"/>
              </a:solidFill>
            </a:endParaRPr>
          </a:p>
          <a:p>
            <a:pPr marL="882900" lvl="1" indent="-342900" algn="just" hangingPunct="1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600" b="1" i="1" dirty="0">
                <a:solidFill>
                  <a:srgbClr val="C00000"/>
                </a:solidFill>
              </a:rPr>
              <a:t>Nei Comuni &lt;2 m. Ab. risiedono  3.298.544 cittadini (5.6%);</a:t>
            </a:r>
          </a:p>
          <a:p>
            <a:pPr marL="882900" lvl="1" indent="-342900" algn="just" hangingPunct="1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600" b="1" i="1" kern="1200" dirty="0">
                <a:solidFill>
                  <a:srgbClr val="FF0000"/>
                </a:solidFill>
              </a:rPr>
              <a:t>Nei Comuni 2-5 m. Ab. risiedono 6.611.956 cittadini (11.22%)</a:t>
            </a:r>
          </a:p>
          <a:p>
            <a:pPr marL="882900" lvl="1" indent="-342900" algn="just" hangingPunct="1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600" b="1" i="1" dirty="0">
                <a:solidFill>
                  <a:srgbClr val="0000FF"/>
                </a:solidFill>
              </a:rPr>
              <a:t>Nel complesso dei </a:t>
            </a:r>
            <a:r>
              <a:rPr lang="it-IT" sz="2600" b="1" i="1" dirty="0">
                <a:solidFill>
                  <a:srgbClr val="FF0000"/>
                </a:solidFill>
              </a:rPr>
              <a:t>5.522</a:t>
            </a:r>
            <a:r>
              <a:rPr lang="it-IT" sz="2600" b="1" i="1" dirty="0">
                <a:solidFill>
                  <a:srgbClr val="0000FF"/>
                </a:solidFill>
              </a:rPr>
              <a:t> Comuni italiani con meno di 5 mila Abitanti </a:t>
            </a:r>
            <a:r>
              <a:rPr lang="it-IT" sz="2600" b="1" i="1" dirty="0">
                <a:solidFill>
                  <a:srgbClr val="FF0000"/>
                </a:solidFill>
              </a:rPr>
              <a:t>(69.9%)</a:t>
            </a:r>
            <a:r>
              <a:rPr lang="it-IT" sz="2600" b="1" i="1" dirty="0">
                <a:solidFill>
                  <a:srgbClr val="0000FF"/>
                </a:solidFill>
              </a:rPr>
              <a:t>, risiedono </a:t>
            </a:r>
            <a:r>
              <a:rPr lang="it-IT" sz="2600" b="1" i="1" dirty="0">
                <a:solidFill>
                  <a:srgbClr val="FF0000"/>
                </a:solidFill>
              </a:rPr>
              <a:t>9.910.500</a:t>
            </a:r>
            <a:r>
              <a:rPr lang="it-IT" sz="2600" b="1" i="1" dirty="0">
                <a:solidFill>
                  <a:srgbClr val="0000FF"/>
                </a:solidFill>
              </a:rPr>
              <a:t> cittadini </a:t>
            </a:r>
            <a:r>
              <a:rPr lang="it-IT" sz="2600" b="1" i="1" dirty="0">
                <a:solidFill>
                  <a:srgbClr val="FF0000"/>
                </a:solidFill>
              </a:rPr>
              <a:t>(16.8%)</a:t>
            </a:r>
            <a:r>
              <a:rPr lang="it-IT" sz="2600" b="1" i="1" dirty="0">
                <a:solidFill>
                  <a:srgbClr val="0000FF"/>
                </a:solidFill>
              </a:rPr>
              <a:t>, un paese più grande della </a:t>
            </a:r>
            <a:r>
              <a:rPr lang="it-IT" sz="2600" b="1" i="1" dirty="0">
                <a:solidFill>
                  <a:srgbClr val="FF0000"/>
                </a:solidFill>
              </a:rPr>
              <a:t>Svizzera (</a:t>
            </a:r>
            <a:r>
              <a:rPr lang="it-IT" sz="2600" b="1" i="1" dirty="0" smtClean="0">
                <a:solidFill>
                  <a:srgbClr val="FF0000"/>
                </a:solidFill>
              </a:rPr>
              <a:t>9.1 </a:t>
            </a:r>
            <a:r>
              <a:rPr lang="it-IT" sz="2600" b="1" i="1" dirty="0">
                <a:solidFill>
                  <a:srgbClr val="FF0000"/>
                </a:solidFill>
              </a:rPr>
              <a:t>mil.)</a:t>
            </a:r>
            <a:r>
              <a:rPr lang="it-IT" sz="2600" b="1" i="1" dirty="0">
                <a:solidFill>
                  <a:srgbClr val="0000FF"/>
                </a:solidFill>
              </a:rPr>
              <a:t>!</a:t>
            </a:r>
            <a:r>
              <a:rPr lang="it-IT" sz="2600" b="1" i="1" kern="12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99143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96445" y="1097280"/>
            <a:ext cx="10628047" cy="111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algn="ctr">
              <a:lnSpc>
                <a:spcPct val="115000"/>
              </a:lnSpc>
              <a:defRPr/>
            </a:pPr>
            <a:r>
              <a:rPr lang="it-IT" sz="2600" b="1" dirty="0">
                <a:solidFill>
                  <a:srgbClr val="FF0000"/>
                </a:solidFill>
              </a:rPr>
              <a:t>IL PROBLEMA DEI </a:t>
            </a:r>
            <a:r>
              <a:rPr lang="it-IT" sz="2600" b="1" i="1" dirty="0">
                <a:solidFill>
                  <a:srgbClr val="0000FF"/>
                </a:solidFill>
              </a:rPr>
              <a:t>«PICCOLI COMUNI»:</a:t>
            </a:r>
          </a:p>
          <a:p>
            <a:pPr marL="540000" lvl="1" algn="ctr">
              <a:lnSpc>
                <a:spcPct val="115000"/>
              </a:lnSpc>
              <a:defRPr/>
            </a:pPr>
            <a:r>
              <a:rPr lang="it-IT" sz="2800" b="1" i="1" kern="1200" dirty="0">
                <a:solidFill>
                  <a:schemeClr val="accent6">
                    <a:lumMod val="75000"/>
                  </a:schemeClr>
                </a:solidFill>
              </a:rPr>
              <a:t>La presenza della pallavolo</a:t>
            </a:r>
            <a:r>
              <a:rPr lang="it-IT" sz="3200" b="1" i="1" kern="1200" dirty="0">
                <a:solidFill>
                  <a:srgbClr val="C00000"/>
                </a:solidFill>
              </a:rPr>
              <a:t>	</a:t>
            </a:r>
            <a:endParaRPr lang="it-IT" sz="1000" kern="1200" dirty="0">
              <a:solidFill>
                <a:srgbClr val="00206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55077" y="2356455"/>
            <a:ext cx="9875520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lvl="1" algn="ctr">
              <a:lnSpc>
                <a:spcPct val="115000"/>
              </a:lnSpc>
              <a:defRPr/>
            </a:pPr>
            <a:r>
              <a:rPr lang="it-IT" sz="2800" b="1" i="1" dirty="0">
                <a:solidFill>
                  <a:srgbClr val="0000FF"/>
                </a:solidFill>
              </a:rPr>
              <a:t>IL CASO DEL LAZIO:</a:t>
            </a:r>
          </a:p>
          <a:p>
            <a:pPr marL="540000" lvl="1" algn="just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C00000"/>
                </a:solidFill>
              </a:rPr>
              <a:t>Nei </a:t>
            </a:r>
            <a:r>
              <a:rPr lang="it-IT" sz="2400" b="1" i="1" dirty="0">
                <a:solidFill>
                  <a:srgbClr val="0000FF"/>
                </a:solidFill>
              </a:rPr>
              <a:t>165 </a:t>
            </a:r>
            <a:r>
              <a:rPr lang="it-IT" sz="2400" b="1" i="1" dirty="0">
                <a:solidFill>
                  <a:srgbClr val="C00000"/>
                </a:solidFill>
              </a:rPr>
              <a:t>Comuni della Regione con meno di 2.000 Ab. solo in </a:t>
            </a:r>
            <a:r>
              <a:rPr lang="it-IT" sz="2400" b="1" i="1" dirty="0">
                <a:solidFill>
                  <a:srgbClr val="0000FF"/>
                </a:solidFill>
              </a:rPr>
              <a:t>2</a:t>
            </a:r>
            <a:r>
              <a:rPr lang="it-IT" sz="2400" b="1" i="1" dirty="0">
                <a:solidFill>
                  <a:srgbClr val="C00000"/>
                </a:solidFill>
              </a:rPr>
              <a:t> è presente una  Società Sportiva affilata alla </a:t>
            </a:r>
            <a:r>
              <a:rPr lang="it-IT" sz="2400" b="1" i="1" dirty="0" err="1">
                <a:solidFill>
                  <a:srgbClr val="C00000"/>
                </a:solidFill>
              </a:rPr>
              <a:t>Fipav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>
                <a:solidFill>
                  <a:srgbClr val="0000FF"/>
                </a:solidFill>
              </a:rPr>
              <a:t>(1.21%)</a:t>
            </a:r>
            <a:r>
              <a:rPr lang="it-IT" sz="2400" b="1" i="1" dirty="0">
                <a:solidFill>
                  <a:srgbClr val="C00000"/>
                </a:solidFill>
              </a:rPr>
              <a:t>;</a:t>
            </a:r>
          </a:p>
          <a:p>
            <a:pPr marL="882900" lvl="1" indent="-342900" algn="just">
              <a:lnSpc>
                <a:spcPct val="115000"/>
              </a:lnSpc>
              <a:buFontTx/>
              <a:buChar char="-"/>
              <a:defRPr/>
            </a:pPr>
            <a:r>
              <a:rPr lang="it-IT" sz="2400" b="1" i="1" dirty="0">
                <a:solidFill>
                  <a:srgbClr val="0000FF"/>
                </a:solidFill>
              </a:rPr>
              <a:t>a Rieti su 56 Comuni con &lt;2m. Ab.,  nessuna </a:t>
            </a:r>
            <a:r>
              <a:rPr lang="it-IT" sz="2400" b="1" i="1" dirty="0" err="1">
                <a:solidFill>
                  <a:srgbClr val="0000FF"/>
                </a:solidFill>
              </a:rPr>
              <a:t>Soc</a:t>
            </a:r>
            <a:r>
              <a:rPr lang="it-IT" sz="2400" b="1" i="1" dirty="0">
                <a:solidFill>
                  <a:srgbClr val="0000FF"/>
                </a:solidFill>
              </a:rPr>
              <a:t>. presente;</a:t>
            </a:r>
          </a:p>
          <a:p>
            <a:pPr marL="882900" lvl="1" indent="-342900" algn="just">
              <a:lnSpc>
                <a:spcPct val="115000"/>
              </a:lnSpc>
              <a:buFontTx/>
              <a:buChar char="-"/>
              <a:defRPr/>
            </a:pPr>
            <a:r>
              <a:rPr lang="it-IT" sz="2400" b="1" i="1" dirty="0">
                <a:solidFill>
                  <a:srgbClr val="C00000"/>
                </a:solidFill>
              </a:rPr>
              <a:t>A Roma su 46 Comuni con &lt;2m. Ab., nessuna </a:t>
            </a:r>
            <a:r>
              <a:rPr lang="it-IT" sz="2400" b="1" i="1" dirty="0" err="1">
                <a:solidFill>
                  <a:srgbClr val="C00000"/>
                </a:solidFill>
              </a:rPr>
              <a:t>Soc</a:t>
            </a:r>
            <a:r>
              <a:rPr lang="it-IT" sz="2400" b="1" i="1" dirty="0">
                <a:solidFill>
                  <a:srgbClr val="C00000"/>
                </a:solidFill>
              </a:rPr>
              <a:t>. presente;</a:t>
            </a:r>
          </a:p>
          <a:p>
            <a:pPr marL="882900" lvl="1" indent="-342900" algn="just">
              <a:lnSpc>
                <a:spcPct val="115000"/>
              </a:lnSpc>
              <a:buFontTx/>
              <a:buChar char="-"/>
              <a:defRPr/>
            </a:pPr>
            <a:r>
              <a:rPr lang="it-IT" sz="2400" b="1" i="1" dirty="0">
                <a:solidFill>
                  <a:srgbClr val="0000FF"/>
                </a:solidFill>
              </a:rPr>
              <a:t>A Frosinone su 38 Comuni con &lt;2m. Ab., 1 </a:t>
            </a:r>
            <a:r>
              <a:rPr lang="it-IT" sz="2400" b="1" i="1" dirty="0" err="1">
                <a:solidFill>
                  <a:srgbClr val="0000FF"/>
                </a:solidFill>
              </a:rPr>
              <a:t>Soc</a:t>
            </a:r>
            <a:r>
              <a:rPr lang="it-IT" sz="2400" b="1" i="1" dirty="0">
                <a:solidFill>
                  <a:srgbClr val="0000FF"/>
                </a:solidFill>
              </a:rPr>
              <a:t>. presente;</a:t>
            </a:r>
          </a:p>
          <a:p>
            <a:pPr marL="882900" lvl="1" indent="-342900" algn="just">
              <a:lnSpc>
                <a:spcPct val="115000"/>
              </a:lnSpc>
              <a:buFontTx/>
              <a:buChar char="-"/>
              <a:defRPr/>
            </a:pPr>
            <a:r>
              <a:rPr lang="it-IT" sz="2400" b="1" i="1" dirty="0">
                <a:solidFill>
                  <a:srgbClr val="C00000"/>
                </a:solidFill>
              </a:rPr>
              <a:t>A Viterbo su 19 Comuni con &lt;2m. Ab., 1 </a:t>
            </a:r>
            <a:r>
              <a:rPr lang="it-IT" sz="2400" b="1" i="1" dirty="0" err="1">
                <a:solidFill>
                  <a:srgbClr val="C00000"/>
                </a:solidFill>
              </a:rPr>
              <a:t>Soc</a:t>
            </a:r>
            <a:r>
              <a:rPr lang="it-IT" sz="2400" b="1" i="1" dirty="0">
                <a:solidFill>
                  <a:srgbClr val="C00000"/>
                </a:solidFill>
              </a:rPr>
              <a:t>. presente;</a:t>
            </a:r>
          </a:p>
          <a:p>
            <a:pPr marL="882900" lvl="1" indent="-342900" algn="just">
              <a:lnSpc>
                <a:spcPct val="115000"/>
              </a:lnSpc>
              <a:buFontTx/>
              <a:buChar char="-"/>
              <a:defRPr/>
            </a:pPr>
            <a:r>
              <a:rPr lang="it-IT" sz="2400" b="1" i="1" dirty="0">
                <a:solidFill>
                  <a:srgbClr val="0000FF"/>
                </a:solidFill>
              </a:rPr>
              <a:t>A Latina su 6 Comuni con &lt;2m. Ab., nessuna </a:t>
            </a:r>
            <a:r>
              <a:rPr lang="it-IT" sz="2400" b="1" i="1" dirty="0" err="1">
                <a:solidFill>
                  <a:srgbClr val="0000FF"/>
                </a:solidFill>
              </a:rPr>
              <a:t>Soc</a:t>
            </a:r>
            <a:r>
              <a:rPr lang="it-IT" sz="2400" b="1" i="1" dirty="0">
                <a:solidFill>
                  <a:srgbClr val="0000FF"/>
                </a:solidFill>
              </a:rPr>
              <a:t>. presente.  </a:t>
            </a:r>
          </a:p>
        </p:txBody>
      </p:sp>
    </p:spTree>
    <p:extLst>
      <p:ext uri="{BB962C8B-B14F-4D97-AF65-F5344CB8AC3E}">
        <p14:creationId xmlns:p14="http://schemas.microsoft.com/office/powerpoint/2010/main" val="29444835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96445" y="1097280"/>
            <a:ext cx="10628047" cy="1118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algn="ctr">
              <a:lnSpc>
                <a:spcPct val="115000"/>
              </a:lnSpc>
              <a:defRPr/>
            </a:pPr>
            <a:r>
              <a:rPr lang="it-IT" sz="2600" b="1" dirty="0">
                <a:solidFill>
                  <a:srgbClr val="FF0000"/>
                </a:solidFill>
              </a:rPr>
              <a:t>IL PROBLEMA DEI </a:t>
            </a:r>
            <a:r>
              <a:rPr lang="it-IT" sz="2600" b="1" i="1" dirty="0">
                <a:solidFill>
                  <a:srgbClr val="0000FF"/>
                </a:solidFill>
              </a:rPr>
              <a:t>«PICCOLI COMUNI»:</a:t>
            </a:r>
          </a:p>
          <a:p>
            <a:pPr marL="540000" lvl="1" algn="ctr">
              <a:lnSpc>
                <a:spcPct val="115000"/>
              </a:lnSpc>
              <a:defRPr/>
            </a:pPr>
            <a:r>
              <a:rPr lang="it-IT" sz="2800" b="1" i="1" dirty="0">
                <a:solidFill>
                  <a:srgbClr val="4EA72E">
                    <a:lumMod val="75000"/>
                  </a:srgbClr>
                </a:solidFill>
              </a:rPr>
              <a:t>La presenza della pallavolo</a:t>
            </a:r>
            <a:r>
              <a:rPr lang="it-IT" sz="3200" b="1" i="1" kern="1200" dirty="0">
                <a:solidFill>
                  <a:srgbClr val="C00000"/>
                </a:solidFill>
              </a:rPr>
              <a:t>	</a:t>
            </a:r>
            <a:endParaRPr lang="it-IT" sz="1000" kern="1200" dirty="0">
              <a:solidFill>
                <a:srgbClr val="00206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55077" y="2356455"/>
            <a:ext cx="987552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lvl="1" algn="ctr">
              <a:lnSpc>
                <a:spcPct val="115000"/>
              </a:lnSpc>
              <a:defRPr/>
            </a:pPr>
            <a:r>
              <a:rPr lang="it-IT" sz="3200" b="1" i="1" dirty="0">
                <a:solidFill>
                  <a:srgbClr val="0000FF"/>
                </a:solidFill>
              </a:rPr>
              <a:t>IL CASO DEL LAZIO:</a:t>
            </a:r>
          </a:p>
          <a:p>
            <a:pPr marL="540000" lvl="1" algn="just">
              <a:lnSpc>
                <a:spcPct val="115000"/>
              </a:lnSpc>
              <a:defRPr/>
            </a:pPr>
            <a:r>
              <a:rPr lang="it-IT" sz="2800" b="1" dirty="0">
                <a:solidFill>
                  <a:srgbClr val="FF0000"/>
                </a:solidFill>
              </a:rPr>
              <a:t>Nel Lazio in </a:t>
            </a:r>
            <a:r>
              <a:rPr lang="it-IT" sz="2800" b="1" i="1" dirty="0">
                <a:solidFill>
                  <a:srgbClr val="0000FF"/>
                </a:solidFill>
              </a:rPr>
              <a:t>239 </a:t>
            </a:r>
            <a:r>
              <a:rPr lang="it-IT" sz="2800" b="1" dirty="0">
                <a:solidFill>
                  <a:srgbClr val="FF0000"/>
                </a:solidFill>
              </a:rPr>
              <a:t>dei </a:t>
            </a:r>
            <a:r>
              <a:rPr lang="it-IT" sz="2800" b="1" i="1" dirty="0">
                <a:solidFill>
                  <a:srgbClr val="0000FF"/>
                </a:solidFill>
              </a:rPr>
              <a:t>256</a:t>
            </a:r>
            <a:r>
              <a:rPr lang="it-IT" sz="2800" b="1" dirty="0">
                <a:solidFill>
                  <a:srgbClr val="FF0000"/>
                </a:solidFill>
              </a:rPr>
              <a:t> Comuni con  meno di </a:t>
            </a:r>
            <a:r>
              <a:rPr lang="it-IT" sz="2800" b="1" i="1" dirty="0">
                <a:solidFill>
                  <a:srgbClr val="0000FF"/>
                </a:solidFill>
              </a:rPr>
              <a:t>5 mila </a:t>
            </a:r>
            <a:r>
              <a:rPr lang="it-IT" sz="2800" b="1" dirty="0">
                <a:solidFill>
                  <a:srgbClr val="FF0000"/>
                </a:solidFill>
              </a:rPr>
              <a:t>abitanti </a:t>
            </a:r>
            <a:r>
              <a:rPr lang="it-IT" sz="2800" b="1" i="1" dirty="0">
                <a:solidFill>
                  <a:srgbClr val="0000FF"/>
                </a:solidFill>
              </a:rPr>
              <a:t>(93.4%), </a:t>
            </a:r>
            <a:r>
              <a:rPr lang="it-IT" sz="2800" b="1" dirty="0">
                <a:solidFill>
                  <a:srgbClr val="FF0000"/>
                </a:solidFill>
              </a:rPr>
              <a:t>non è presente nessuna Società Sportiva affiliata alla </a:t>
            </a:r>
            <a:r>
              <a:rPr lang="it-IT" sz="2800" b="1" dirty="0" err="1">
                <a:solidFill>
                  <a:srgbClr val="FF0000"/>
                </a:solidFill>
              </a:rPr>
              <a:t>Fipav</a:t>
            </a:r>
            <a:r>
              <a:rPr lang="it-IT" sz="2800" b="1" dirty="0">
                <a:solidFill>
                  <a:srgbClr val="FF0000"/>
                </a:solidFill>
              </a:rPr>
              <a:t>!</a:t>
            </a:r>
          </a:p>
          <a:p>
            <a:pPr marL="540000" lvl="1" algn="just">
              <a:lnSpc>
                <a:spcPct val="115000"/>
              </a:lnSpc>
              <a:defRPr/>
            </a:pPr>
            <a:r>
              <a:rPr lang="it-IT" sz="2800" b="1" i="1" dirty="0">
                <a:solidFill>
                  <a:srgbClr val="C00000"/>
                </a:solidFill>
              </a:rPr>
              <a:t>Sarà quindi molto importante ripetere questo tipo di analisi in tutte le Regioni italiane e formulare le prime ipotesi di intervento della </a:t>
            </a:r>
            <a:r>
              <a:rPr lang="it-IT" sz="2800" b="1" i="1" dirty="0" err="1">
                <a:solidFill>
                  <a:srgbClr val="C00000"/>
                </a:solidFill>
              </a:rPr>
              <a:t>Fipav</a:t>
            </a:r>
            <a:r>
              <a:rPr lang="it-IT" sz="2800" b="1" i="1" dirty="0">
                <a:solidFill>
                  <a:srgbClr val="C00000"/>
                </a:solidFill>
              </a:rPr>
              <a:t> per i prossimi anni. </a:t>
            </a:r>
            <a:endParaRPr lang="it-IT" sz="28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73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E81BA63-CBDE-8DC2-C877-C2A4A6062F8E}"/>
              </a:ext>
            </a:extLst>
          </p:cNvPr>
          <p:cNvSpPr txBox="1"/>
          <p:nvPr/>
        </p:nvSpPr>
        <p:spPr>
          <a:xfrm>
            <a:off x="696445" y="1097280"/>
            <a:ext cx="10628047" cy="973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algn="ctr">
              <a:lnSpc>
                <a:spcPct val="115000"/>
              </a:lnSpc>
              <a:defRPr/>
            </a:pPr>
            <a:r>
              <a:rPr lang="it-IT" sz="2600" b="1" dirty="0">
                <a:solidFill>
                  <a:srgbClr val="FF0000"/>
                </a:solidFill>
              </a:rPr>
              <a:t>L’URGENZA DI UNA </a:t>
            </a:r>
            <a:r>
              <a:rPr lang="it-IT" sz="2600" b="1" dirty="0" smtClean="0">
                <a:solidFill>
                  <a:srgbClr val="FF0000"/>
                </a:solidFill>
              </a:rPr>
              <a:t>SERIA RIFLESSIONE SULLA  </a:t>
            </a:r>
          </a:p>
          <a:p>
            <a:pPr marL="540000" lvl="1" algn="ctr">
              <a:lnSpc>
                <a:spcPct val="115000"/>
              </a:lnSpc>
              <a:defRPr/>
            </a:pPr>
            <a:r>
              <a:rPr lang="it-IT" sz="2600" b="1" i="1" dirty="0" smtClean="0">
                <a:solidFill>
                  <a:srgbClr val="0000FF"/>
                </a:solidFill>
              </a:rPr>
              <a:t>«</a:t>
            </a:r>
            <a:r>
              <a:rPr lang="it-IT" sz="2600" b="1" i="1" dirty="0">
                <a:solidFill>
                  <a:srgbClr val="0000FF"/>
                </a:solidFill>
              </a:rPr>
              <a:t>OFFERTA SPORTIVA» </a:t>
            </a:r>
            <a:r>
              <a:rPr lang="it-IT" sz="2600" b="1" dirty="0">
                <a:solidFill>
                  <a:srgbClr val="FF0000"/>
                </a:solidFill>
              </a:rPr>
              <a:t>DELLA FIPAV</a:t>
            </a:r>
            <a:endParaRPr lang="it-IT" sz="1000" dirty="0">
              <a:solidFill>
                <a:srgbClr val="002060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55077" y="2356455"/>
            <a:ext cx="9875520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2900" lvl="1" indent="-342900" algn="just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400" b="1" i="1" dirty="0" smtClean="0">
                <a:solidFill>
                  <a:srgbClr val="0000FF"/>
                </a:solidFill>
              </a:rPr>
              <a:t>Il forte  </a:t>
            </a:r>
            <a:r>
              <a:rPr lang="it-IT" sz="2400" b="1" i="1" dirty="0">
                <a:solidFill>
                  <a:srgbClr val="0000FF"/>
                </a:solidFill>
              </a:rPr>
              <a:t>squilibrio tra Tesserati  </a:t>
            </a:r>
            <a:r>
              <a:rPr lang="it-IT" sz="2400" b="1" i="1" dirty="0" smtClean="0">
                <a:solidFill>
                  <a:srgbClr val="0000FF"/>
                </a:solidFill>
              </a:rPr>
              <a:t>Mas-</a:t>
            </a:r>
            <a:r>
              <a:rPr lang="it-IT" sz="2400" b="1" i="1" dirty="0" err="1" smtClean="0">
                <a:solidFill>
                  <a:srgbClr val="0000FF"/>
                </a:solidFill>
              </a:rPr>
              <a:t>Fem</a:t>
            </a:r>
            <a:r>
              <a:rPr lang="it-IT" sz="2400" b="1" i="1" dirty="0" smtClean="0">
                <a:solidFill>
                  <a:srgbClr val="0000FF"/>
                </a:solidFill>
              </a:rPr>
              <a:t> nella </a:t>
            </a:r>
            <a:r>
              <a:rPr lang="it-IT" sz="2400" b="1" i="1" dirty="0" err="1" smtClean="0">
                <a:solidFill>
                  <a:srgbClr val="0000FF"/>
                </a:solidFill>
              </a:rPr>
              <a:t>fipav</a:t>
            </a:r>
            <a:r>
              <a:rPr lang="it-IT" sz="2400" b="1" i="1" dirty="0" smtClean="0">
                <a:solidFill>
                  <a:srgbClr val="0000FF"/>
                </a:solidFill>
              </a:rPr>
              <a:t>;</a:t>
            </a:r>
            <a:endParaRPr lang="it-IT" sz="2400" b="1" i="1" dirty="0">
              <a:solidFill>
                <a:srgbClr val="0000FF"/>
              </a:solidFill>
            </a:endParaRPr>
          </a:p>
          <a:p>
            <a:pPr marL="882900" lvl="1" indent="-342900" algn="just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400" b="1" i="1" dirty="0">
                <a:solidFill>
                  <a:srgbClr val="C00000"/>
                </a:solidFill>
              </a:rPr>
              <a:t>La prevalenza di giovanissimi (U13) tra i Tesserati </a:t>
            </a:r>
            <a:r>
              <a:rPr lang="it-IT" sz="2400" b="1" i="1" dirty="0" err="1">
                <a:solidFill>
                  <a:srgbClr val="C00000"/>
                </a:solidFill>
              </a:rPr>
              <a:t>Fipav</a:t>
            </a:r>
            <a:r>
              <a:rPr lang="it-IT" sz="2400" b="1" i="1" dirty="0">
                <a:solidFill>
                  <a:srgbClr val="C00000"/>
                </a:solidFill>
              </a:rPr>
              <a:t>;</a:t>
            </a:r>
          </a:p>
          <a:p>
            <a:pPr marL="882900" lvl="1" indent="-342900" algn="just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400" b="1" i="1" dirty="0">
                <a:solidFill>
                  <a:srgbClr val="0000FF"/>
                </a:solidFill>
              </a:rPr>
              <a:t>Il forte abbandono giovanile nei primi 3 anni di </a:t>
            </a:r>
            <a:r>
              <a:rPr lang="it-IT" sz="2400" b="1" i="1" dirty="0" err="1">
                <a:solidFill>
                  <a:srgbClr val="0000FF"/>
                </a:solidFill>
              </a:rPr>
              <a:t>Tess</a:t>
            </a:r>
            <a:r>
              <a:rPr lang="it-IT" sz="2400" b="1" i="1" dirty="0">
                <a:solidFill>
                  <a:srgbClr val="0000FF"/>
                </a:solidFill>
              </a:rPr>
              <a:t>.;</a:t>
            </a:r>
          </a:p>
          <a:p>
            <a:pPr marL="882900" lvl="1" indent="-342900" algn="just">
              <a:lnSpc>
                <a:spcPct val="115000"/>
              </a:lnSpc>
              <a:buFont typeface="Wingdings" panose="05000000000000000000" pitchFamily="2" charset="2"/>
              <a:buChar char="v"/>
              <a:defRPr/>
            </a:pPr>
            <a:r>
              <a:rPr lang="it-IT" sz="2400" b="1" i="1" dirty="0">
                <a:solidFill>
                  <a:srgbClr val="C00000"/>
                </a:solidFill>
              </a:rPr>
              <a:t>Le profonde differenze strutturali nel territorio (N° Abitanti; Collegamenti, Presenza Scuole-Palestre, Impianti, ecc</a:t>
            </a:r>
            <a:r>
              <a:rPr lang="it-IT" sz="2400" b="1" i="1" dirty="0" smtClean="0">
                <a:solidFill>
                  <a:srgbClr val="C00000"/>
                </a:solidFill>
              </a:rPr>
              <a:t>.);</a:t>
            </a:r>
            <a:endParaRPr lang="it-IT" sz="2400" b="1" i="1" dirty="0">
              <a:solidFill>
                <a:srgbClr val="C00000"/>
              </a:solidFill>
            </a:endParaRPr>
          </a:p>
          <a:p>
            <a:pPr marL="540000" lvl="1" algn="just">
              <a:lnSpc>
                <a:spcPct val="115000"/>
              </a:lnSpc>
              <a:defRPr/>
            </a:pPr>
            <a:r>
              <a:rPr lang="it-IT" sz="2400" b="1" i="1" dirty="0">
                <a:solidFill>
                  <a:srgbClr val="C00000"/>
                </a:solidFill>
              </a:rPr>
              <a:t>   </a:t>
            </a:r>
            <a:r>
              <a:rPr lang="it-IT" sz="2400" b="1" i="1" dirty="0" smtClean="0">
                <a:solidFill>
                  <a:srgbClr val="0000FF"/>
                </a:solidFill>
              </a:rPr>
              <a:t>Aspetti che rendono necessaria e urgente una riflessione  </a:t>
            </a:r>
            <a:r>
              <a:rPr lang="it-IT" sz="2400" b="1" i="1" dirty="0">
                <a:solidFill>
                  <a:srgbClr val="0000FF"/>
                </a:solidFill>
              </a:rPr>
              <a:t>sulla nostra </a:t>
            </a:r>
            <a:r>
              <a:rPr lang="it-IT" sz="2400" b="1" i="1" dirty="0" smtClean="0">
                <a:solidFill>
                  <a:srgbClr val="0000FF"/>
                </a:solidFill>
              </a:rPr>
              <a:t>«Offerta Sportiva» ai vari livelli nei prossimi anni.</a:t>
            </a:r>
            <a:r>
              <a:rPr lang="it-IT" sz="2400" b="1" i="1" dirty="0" smtClean="0">
                <a:solidFill>
                  <a:srgbClr val="C00000"/>
                </a:solidFill>
              </a:rPr>
              <a:t> </a:t>
            </a:r>
            <a:endParaRPr lang="it-IT" sz="24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396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E6C8FD00-D3C6-D8F8-1B20-1F71B766C94A}"/>
              </a:ext>
            </a:extLst>
          </p:cNvPr>
          <p:cNvSpPr txBox="1"/>
          <p:nvPr/>
        </p:nvSpPr>
        <p:spPr>
          <a:xfrm>
            <a:off x="801612" y="1367410"/>
            <a:ext cx="11144582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000" lvl="1" indent="0" algn="ctr" hangingPunct="1">
              <a:lnSpc>
                <a:spcPct val="150000"/>
              </a:lnSpc>
              <a:defRPr/>
            </a:pPr>
            <a:r>
              <a:rPr lang="it-IT" sz="3000" b="1" kern="1200" dirty="0">
                <a:solidFill>
                  <a:srgbClr val="0033CC"/>
                </a:solidFill>
              </a:rPr>
              <a:t>PROGETTI E SFORZI COMUNI </a:t>
            </a:r>
            <a:r>
              <a:rPr lang="it-IT" sz="3000" b="1" i="1" kern="1200" dirty="0">
                <a:solidFill>
                  <a:srgbClr val="0033CC"/>
                </a:solidFill>
              </a:rPr>
              <a:t>(CF,CR, CT)</a:t>
            </a:r>
            <a:r>
              <a:rPr lang="it-IT" sz="3000" b="1" kern="1200" dirty="0">
                <a:solidFill>
                  <a:srgbClr val="0033CC"/>
                </a:solidFill>
              </a:rPr>
              <a:t>:</a:t>
            </a:r>
          </a:p>
          <a:p>
            <a:pPr marL="997200" lvl="1" indent="-457200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it-IT" sz="2800" b="1" kern="1200" dirty="0">
                <a:solidFill>
                  <a:srgbClr val="FF0000"/>
                </a:solidFill>
              </a:rPr>
              <a:t>SOSTENERE LE SOCIETA’  SPORTIVE</a:t>
            </a:r>
            <a:r>
              <a:rPr lang="it-IT" sz="2800" b="1" kern="1200" dirty="0">
                <a:solidFill>
                  <a:srgbClr val="00B0F0"/>
                </a:solidFill>
              </a:rPr>
              <a:t>;</a:t>
            </a:r>
          </a:p>
          <a:p>
            <a:pPr marL="997200" lvl="1" indent="-457200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it-IT" sz="2800" b="1" kern="1200" dirty="0">
                <a:solidFill>
                  <a:srgbClr val="0033CC"/>
                </a:solidFill>
              </a:rPr>
              <a:t>PROSEGUIRE IMPEGNO PER L’EQUILIBRIO TRA  </a:t>
            </a:r>
            <a:r>
              <a:rPr lang="it-IT" sz="2800" b="1" i="1" kern="1200" dirty="0">
                <a:solidFill>
                  <a:srgbClr val="0033CC"/>
                </a:solidFill>
              </a:rPr>
              <a:t>(M-F)</a:t>
            </a:r>
            <a:r>
              <a:rPr lang="it-IT" sz="2800" b="1" kern="1200" dirty="0">
                <a:solidFill>
                  <a:srgbClr val="0033CC"/>
                </a:solidFill>
              </a:rPr>
              <a:t>; </a:t>
            </a:r>
          </a:p>
          <a:p>
            <a:pPr marL="997200" lvl="1" indent="-457200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it-IT" sz="2800" b="1" kern="1200" dirty="0">
                <a:solidFill>
                  <a:schemeClr val="accent6">
                    <a:lumMod val="50000"/>
                  </a:schemeClr>
                </a:solidFill>
              </a:rPr>
              <a:t>MIGLIORARE L’OFFERTA SPORT. GIOVANILE </a:t>
            </a:r>
            <a:r>
              <a:rPr lang="it-IT" sz="2800" b="1" i="1" kern="1200" dirty="0">
                <a:solidFill>
                  <a:schemeClr val="accent6">
                    <a:lumMod val="50000"/>
                  </a:schemeClr>
                </a:solidFill>
              </a:rPr>
              <a:t>(M-F);</a:t>
            </a:r>
          </a:p>
          <a:p>
            <a:pPr marL="997200" lvl="1" indent="-457200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it-IT" sz="2800" b="1" kern="1200" dirty="0">
                <a:solidFill>
                  <a:srgbClr val="FF0000"/>
                </a:solidFill>
              </a:rPr>
              <a:t>AZIONI DI CONTRASTO  CONTRO L’ABBANDONO;</a:t>
            </a:r>
          </a:p>
          <a:p>
            <a:pPr marL="997200" lvl="1" indent="-457200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it-IT" sz="2800" b="1" kern="1200" dirty="0">
                <a:solidFill>
                  <a:srgbClr val="C00000"/>
                </a:solidFill>
              </a:rPr>
              <a:t>FOCUS SUL  VOLLEY NEI PICCOLI COMUNI</a:t>
            </a:r>
            <a:r>
              <a:rPr lang="it-IT" sz="2800" b="1" i="1" kern="1200" dirty="0">
                <a:solidFill>
                  <a:srgbClr val="C00000"/>
                </a:solidFill>
              </a:rPr>
              <a:t>;</a:t>
            </a:r>
          </a:p>
          <a:p>
            <a:pPr marL="997200" lvl="1" indent="-457200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it-IT" sz="2800" b="1" kern="1200" dirty="0">
                <a:solidFill>
                  <a:srgbClr val="0033CC"/>
                </a:solidFill>
              </a:rPr>
              <a:t>FORMAZIONE DEI DIRIGENTI E OPERATORI</a:t>
            </a:r>
            <a:r>
              <a:rPr lang="it-IT" sz="2800" b="1" i="1" dirty="0">
                <a:solidFill>
                  <a:srgbClr val="0033CC"/>
                </a:solidFill>
              </a:rPr>
              <a:t>.</a:t>
            </a:r>
            <a:endParaRPr lang="it-IT" sz="2800" b="1" i="1" kern="1200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411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EC3678-E433-D94F-5B2F-59E30B129044}"/>
              </a:ext>
            </a:extLst>
          </p:cNvPr>
          <p:cNvSpPr txBox="1">
            <a:spLocks/>
          </p:cNvSpPr>
          <p:nvPr/>
        </p:nvSpPr>
        <p:spPr>
          <a:xfrm>
            <a:off x="1866973" y="5250426"/>
            <a:ext cx="8458054" cy="9555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it-IT" sz="2800" b="1" i="1" dirty="0">
                <a:solidFill>
                  <a:srgbClr val="0070C0"/>
                </a:solidFill>
              </a:rPr>
              <a:t> Enzo D’Arcangelo </a:t>
            </a:r>
          </a:p>
          <a:p>
            <a:pPr algn="ctr">
              <a:defRPr/>
            </a:pPr>
            <a:r>
              <a:rPr lang="it-IT" sz="2000" b="1" i="1" dirty="0">
                <a:solidFill>
                  <a:srgbClr val="C00000"/>
                </a:solidFill>
              </a:rPr>
              <a:t>Coordinatore del C.S.R. della Fipav</a:t>
            </a:r>
          </a:p>
        </p:txBody>
      </p:sp>
    </p:spTree>
    <p:extLst>
      <p:ext uri="{BB962C8B-B14F-4D97-AF65-F5344CB8AC3E}">
        <p14:creationId xmlns:p14="http://schemas.microsoft.com/office/powerpoint/2010/main" val="3364367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</TotalTime>
  <Words>2031</Words>
  <Application>Microsoft Office PowerPoint</Application>
  <PresentationFormat>Widescreen</PresentationFormat>
  <Paragraphs>272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50" baseType="lpstr">
      <vt:lpstr>Aptos</vt:lpstr>
      <vt:lpstr>Aptos Display</vt:lpstr>
      <vt:lpstr>Arial</vt:lpstr>
      <vt:lpstr>Arial Narrow</vt:lpstr>
      <vt:lpstr>Calibri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 Mac</dc:creator>
  <cp:lastModifiedBy>Enzo D'Arcangelo</cp:lastModifiedBy>
  <cp:revision>95</cp:revision>
  <dcterms:created xsi:type="dcterms:W3CDTF">2026-06-17T10:32:02Z</dcterms:created>
  <dcterms:modified xsi:type="dcterms:W3CDTF">2026-07-19T17:18:12Z</dcterms:modified>
</cp:coreProperties>
</file>