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8" r:id="rId7"/>
    <p:sldId id="269" r:id="rId8"/>
    <p:sldId id="270" r:id="rId9"/>
    <p:sldId id="271" r:id="rId10"/>
    <p:sldId id="273" r:id="rId11"/>
    <p:sldId id="274" r:id="rId12"/>
    <p:sldId id="276" r:id="rId13"/>
    <p:sldId id="278" r:id="rId14"/>
    <p:sldId id="279" r:id="rId15"/>
    <p:sldId id="280" r:id="rId16"/>
    <p:sldId id="264" r:id="rId17"/>
    <p:sldId id="275" r:id="rId18"/>
    <p:sldId id="263" r:id="rId19"/>
  </p:sldIdLst>
  <p:sldSz cx="12192000" cy="6858000"/>
  <p:notesSz cx="6797675" cy="9926638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E3D71"/>
    <a:srgbClr val="1E7DFF"/>
    <a:srgbClr val="CF994F"/>
    <a:srgbClr val="D2AD6E"/>
    <a:srgbClr val="C99B4D"/>
    <a:srgbClr val="2B84FF"/>
    <a:srgbClr val="1E7EFF"/>
    <a:srgbClr val="E1C28E"/>
    <a:srgbClr val="4A97FF"/>
    <a:srgbClr val="1F8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4" autoAdjust="0"/>
    <p:restoredTop sz="94634"/>
  </p:normalViewPr>
  <p:slideViewPr>
    <p:cSldViewPr snapToGrid="0">
      <p:cViewPr varScale="1">
        <p:scale>
          <a:sx n="75" d="100"/>
          <a:sy n="75" d="100"/>
        </p:scale>
        <p:origin x="893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81783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A7E94FF-8871-5CE8-E9EE-C892EF3D6C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A8F0206-82E5-F6EF-591E-CD3433FCA6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487D430-15E6-6788-6BD3-E74A5685F6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0D499-CDE9-4948-827F-DA012D08AF4C}" type="datetimeFigureOut">
              <a:rPr lang="it-IT" smtClean="0"/>
              <a:t>27/06/2026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B93AB40-7602-667D-9C05-025A2ECF9F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2028C1E-7B84-62FC-294B-AC1052B3A2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68A73-970D-E246-B9DC-A8CEA6B3775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53611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8390D00-3AED-F3C4-3842-AB9C9F4A7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CCC11EC-C33D-9ABB-BBB3-38EF8D3EB4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8C52ADD-9075-71D0-3BA8-4BC69E6F7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0D499-CDE9-4948-827F-DA012D08AF4C}" type="datetimeFigureOut">
              <a:rPr lang="it-IT" smtClean="0"/>
              <a:t>27/06/2026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5A6B322-ACD6-86EB-CE8E-E6BFF7A573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1F0EEB7-94A0-EA38-9D9F-50ECC9ADE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68A73-970D-E246-B9DC-A8CEA6B3775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710982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12A9DD5-8BEE-2FC3-CEF7-034B93C813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CB6C694-6AA3-8CDE-6655-CE8D46C356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D006E20E-A172-7400-1976-1F3F90BE2A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16A35FF9-743B-BA98-210C-1D5A9C9508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0D499-CDE9-4948-827F-DA012D08AF4C}" type="datetimeFigureOut">
              <a:rPr lang="it-IT" smtClean="0"/>
              <a:t>27/06/2026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D8B5BE3F-1CB3-4476-C3C1-22C37C9F3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A268204-1345-4A92-0C25-7E29B473F1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68A73-970D-E246-B9DC-A8CEA6B3775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613057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B974EE2-1E6A-9699-0EE1-F62920C9A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7CF9D3A-1894-B85D-1519-41DAB889CF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34BEDC5E-8F70-8107-EF4B-17486FAE36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F919532F-586B-3FC9-A12B-23BDCF319C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5238F6F6-A7F2-830E-C15F-04BF9EC7B4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96827F99-2DA8-4AF3-41FE-4835C969C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0D499-CDE9-4948-827F-DA012D08AF4C}" type="datetimeFigureOut">
              <a:rPr lang="it-IT" smtClean="0"/>
              <a:t>27/06/2026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F2806297-9E0C-9BB3-3DF1-D7817D0B6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EE677C07-0A57-65C3-B8C6-2F00ED20F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68A73-970D-E246-B9DC-A8CEA6B3775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362836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230D790-F724-ECCC-D01C-27C5816AE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C318CC79-72DC-2C28-4B97-C64969237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0D499-CDE9-4948-827F-DA012D08AF4C}" type="datetimeFigureOut">
              <a:rPr lang="it-IT" smtClean="0"/>
              <a:t>27/06/2026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EF5223D7-6F2E-B63E-5954-668F01AD2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57B39192-5B73-609B-CC73-CB72F969F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68A73-970D-E246-B9DC-A8CEA6B3775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913849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0B52532F-6EC6-3CAA-6E55-ADBBB5C592D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7992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>
            <a:extLst>
              <a:ext uri="{FF2B5EF4-FFF2-40B4-BE49-F238E27FC236}">
                <a16:creationId xmlns:a16="http://schemas.microsoft.com/office/drawing/2014/main" id="{EEA0B6F4-9BB5-7906-19E3-987119E6C2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625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8AA2C1E-3590-C438-D8D4-34B4EA1AC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DAD5CFB0-D9B6-107C-A672-EBEF963CF0F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5BF8B845-2D2F-CC6F-E22F-2E353D53B5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51DB896-83A5-2627-4C55-0831C0861E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0D499-CDE9-4948-827F-DA012D08AF4C}" type="datetimeFigureOut">
              <a:rPr lang="it-IT" smtClean="0"/>
              <a:t>27/06/2026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98CEA24C-29C1-364D-4096-18C2FBD735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E29BD8E5-7316-0E25-02E3-6CB49FF21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68A73-970D-E246-B9DC-A8CEA6B3775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75742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74C72DD-2778-6A0B-B9CF-8B418E950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F4D1B504-9099-3F9B-CC86-4C8E0B7942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B93051E-467D-F567-9F1F-151D9C626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0D499-CDE9-4948-827F-DA012D08AF4C}" type="datetimeFigureOut">
              <a:rPr lang="it-IT" smtClean="0"/>
              <a:t>27/06/2026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D38B820-E779-D026-1C96-53D164B30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F38DE4A-D7DD-0C7A-F1C9-89F37A28E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68A73-970D-E246-B9DC-A8CEA6B3775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292469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9EBC8A69-4899-F973-7E14-8CBE82DF0FB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E8CC10BF-EFD3-0818-02E5-0C059A44A7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3B3607E-9116-E4D7-C8A6-4CC1C137A4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0D499-CDE9-4948-827F-DA012D08AF4C}" type="datetimeFigureOut">
              <a:rPr lang="it-IT" smtClean="0"/>
              <a:t>27/06/2026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C040020-EDF0-0B8F-C49A-373417765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34A0693-9F41-B6AB-D365-047C4E419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68A73-970D-E246-B9DC-A8CEA6B3775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98642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D0565E38-BC82-C1C3-5CE0-3ABF0817B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7F22FA8-3D7D-398E-AEAD-A0BB9C4E9D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ED852D5-211B-2367-0BF3-E72CF9E3BB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EF0D499-CDE9-4948-827F-DA012D08AF4C}" type="datetimeFigureOut">
              <a:rPr lang="it-IT" smtClean="0"/>
              <a:t>27/06/2026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A55E0EB-A089-5AA3-22D6-D778207F69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19C2170-4CFF-BF58-04C1-FC8CE44A88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F068A73-970D-E246-B9DC-A8CEA6B3775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21642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svg"/><Relationship Id="rId7" Type="http://schemas.openxmlformats.org/officeDocument/2006/relationships/image" Target="../media/image13.sv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5" Type="http://schemas.openxmlformats.org/officeDocument/2006/relationships/image" Target="../media/image11.svg"/><Relationship Id="rId4" Type="http://schemas.openxmlformats.org/officeDocument/2006/relationships/image" Target="../media/image10.sv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sv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svg"/><Relationship Id="rId4" Type="http://schemas.openxmlformats.org/officeDocument/2006/relationships/image" Target="../media/image19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svg"/><Relationship Id="rId4" Type="http://schemas.openxmlformats.org/officeDocument/2006/relationships/image" Target="../media/image23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svg"/><Relationship Id="rId4" Type="http://schemas.openxmlformats.org/officeDocument/2006/relationships/image" Target="../media/image27.sv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sv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7C6ED89A-0E6F-482F-6ADE-4525787AC2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1585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D61E04D4-5212-C5DA-333C-5EDBBF7541E6}"/>
              </a:ext>
            </a:extLst>
          </p:cNvPr>
          <p:cNvSpPr txBox="1">
            <a:spLocks/>
          </p:cNvSpPr>
          <p:nvPr/>
        </p:nvSpPr>
        <p:spPr>
          <a:xfrm>
            <a:off x="4972956" y="2518653"/>
            <a:ext cx="28760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ACCADEMIA FIPAV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E646EF4F-9064-82A7-B8D0-C018978608F0}"/>
              </a:ext>
            </a:extLst>
          </p:cNvPr>
          <p:cNvSpPr txBox="1"/>
          <p:nvPr/>
        </p:nvSpPr>
        <p:spPr>
          <a:xfrm>
            <a:off x="352926" y="3005761"/>
            <a:ext cx="1150218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400" b="1" i="1" dirty="0">
                <a:solidFill>
                  <a:srgbClr val="1E3D71"/>
                </a:solidFill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FORMARE E COMUNICARE PER IL FUTURO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D5F7F657-2990-3C72-04CD-0B0250CDA85E}"/>
              </a:ext>
            </a:extLst>
          </p:cNvPr>
          <p:cNvSpPr txBox="1"/>
          <p:nvPr/>
        </p:nvSpPr>
        <p:spPr>
          <a:xfrm>
            <a:off x="1080885" y="3803303"/>
            <a:ext cx="100781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i="1" dirty="0">
                <a:solidFill>
                  <a:srgbClr val="1E7EFF"/>
                </a:solidFill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La Visione del Futuro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45BF38F-A4A9-E622-D3BC-409DAB8C033D}"/>
              </a:ext>
            </a:extLst>
          </p:cNvPr>
          <p:cNvSpPr txBox="1"/>
          <p:nvPr/>
        </p:nvSpPr>
        <p:spPr>
          <a:xfrm>
            <a:off x="1065120" y="2660081"/>
            <a:ext cx="1006994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500" b="1" dirty="0">
                <a:solidFill>
                  <a:srgbClr val="1E7EFF"/>
                </a:solidFill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01 / ATTIVITÀ &amp; SVILUPPO – VISIONE STRATEGICA, ASCOLTO TERRITORIALE E RISULTATI</a:t>
            </a:r>
          </a:p>
        </p:txBody>
      </p:sp>
    </p:spTree>
    <p:extLst>
      <p:ext uri="{BB962C8B-B14F-4D97-AF65-F5344CB8AC3E}">
        <p14:creationId xmlns:p14="http://schemas.microsoft.com/office/powerpoint/2010/main" val="34697052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6">
            <a:extLst>
              <a:ext uri="{FF2B5EF4-FFF2-40B4-BE49-F238E27FC236}">
                <a16:creationId xmlns:a16="http://schemas.microsoft.com/office/drawing/2014/main" id="{32194518-C1A7-4B56-4FA8-D92C712C4D91}"/>
              </a:ext>
            </a:extLst>
          </p:cNvPr>
          <p:cNvSpPr txBox="1"/>
          <p:nvPr/>
        </p:nvSpPr>
        <p:spPr>
          <a:xfrm>
            <a:off x="343301" y="963044"/>
            <a:ext cx="10792786" cy="5714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655"/>
              </a:lnSpc>
            </a:pPr>
            <a:r>
              <a:rPr lang="en-US" sz="3325" b="1" dirty="0">
                <a:solidFill>
                  <a:srgbClr val="00B0F0"/>
                </a:solidFill>
                <a:latin typeface="Poppins" panose="00000500000000000000" pitchFamily="2" charset="0"/>
                <a:ea typeface="Arial" charset="0"/>
                <a:cs typeface="Poppins" panose="00000500000000000000" pitchFamily="2" charset="0"/>
              </a:rPr>
              <a:t>  </a:t>
            </a:r>
            <a:r>
              <a:rPr lang="it-IT" sz="2500" b="1" i="0" u="none" strike="noStrike" dirty="0">
                <a:solidFill>
                  <a:srgbClr val="1E3D71"/>
                </a:solidFill>
                <a:effectLst/>
                <a:latin typeface="Poppins" panose="00000500000000000000" pitchFamily="2" charset="0"/>
              </a:rPr>
              <a:t>VISIONE STRATEGICA E ASCOLTO</a:t>
            </a:r>
            <a:endParaRPr lang="en-US" sz="2500" b="1" dirty="0">
              <a:solidFill>
                <a:srgbClr val="1E3D71"/>
              </a:solidFill>
              <a:latin typeface="Poppins" panose="00000500000000000000" pitchFamily="2" charset="0"/>
              <a:ea typeface="Arial" charset="0"/>
              <a:cs typeface="Poppins" panose="00000500000000000000" pitchFamily="2" charset="0"/>
            </a:endParaRPr>
          </a:p>
        </p:txBody>
      </p: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90872F0A-C18B-8843-7774-97F2C27FE082}"/>
              </a:ext>
            </a:extLst>
          </p:cNvPr>
          <p:cNvCxnSpPr/>
          <p:nvPr/>
        </p:nvCxnSpPr>
        <p:spPr>
          <a:xfrm>
            <a:off x="343301" y="909721"/>
            <a:ext cx="0" cy="720000"/>
          </a:xfrm>
          <a:prstGeom prst="line">
            <a:avLst/>
          </a:prstGeom>
          <a:ln w="28575">
            <a:solidFill>
              <a:srgbClr val="1E7DFF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8875156A-2B03-5491-9A43-323A4C23ED62}"/>
              </a:ext>
            </a:extLst>
          </p:cNvPr>
          <p:cNvSpPr txBox="1"/>
          <p:nvPr/>
        </p:nvSpPr>
        <p:spPr>
          <a:xfrm>
            <a:off x="332413" y="3145974"/>
            <a:ext cx="3608215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1E7E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Dirigenti del Futuro</a:t>
            </a:r>
          </a:p>
          <a:p>
            <a:endParaRPr lang="it-IT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it-IT" sz="1600" dirty="0">
                <a:solidFill>
                  <a:srgbClr val="1E3D7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La pallavolo moderna richiede profili con competenze eccellenti, capaci di affrontare le riforme legislative, fiscali e la digitalizzazione.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626462A0-DC56-7553-EF1D-23B6EF459A02}"/>
              </a:ext>
            </a:extLst>
          </p:cNvPr>
          <p:cNvSpPr txBox="1"/>
          <p:nvPr/>
        </p:nvSpPr>
        <p:spPr>
          <a:xfrm>
            <a:off x="4281005" y="3145972"/>
            <a:ext cx="3608215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1E7E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Crescita Sostenibile</a:t>
            </a:r>
          </a:p>
          <a:p>
            <a:endParaRPr lang="it-IT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it-IT" sz="1600" dirty="0">
                <a:solidFill>
                  <a:srgbClr val="1E3D7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Alimentare lo sviluppo dell’intero movimento sportivo, innalzando gli standard reputazionali, etici e gestionali di ciascun club e Comitato sul territorio nazionale.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0526277E-8999-077E-02CD-29F022BFCC23}"/>
              </a:ext>
            </a:extLst>
          </p:cNvPr>
          <p:cNvSpPr txBox="1"/>
          <p:nvPr/>
        </p:nvSpPr>
        <p:spPr>
          <a:xfrm>
            <a:off x="8251371" y="3145973"/>
            <a:ext cx="360821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1E7E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Ascolto Attivo</a:t>
            </a:r>
          </a:p>
          <a:p>
            <a:endParaRPr lang="it-IT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it-IT" sz="1600" dirty="0">
                <a:solidFill>
                  <a:srgbClr val="1E3D7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Un percorso strategico fondato sul dialogo diretto con i territori per raccogliere idee, bisogni e feedback reali, mappando le necessità specifiche dei comitati locali.</a:t>
            </a:r>
          </a:p>
        </p:txBody>
      </p:sp>
      <p:pic>
        <p:nvPicPr>
          <p:cNvPr id="14" name="Elemento grafico 13" descr="Chat con riempimento a tinta unita">
            <a:extLst>
              <a:ext uri="{FF2B5EF4-FFF2-40B4-BE49-F238E27FC236}">
                <a16:creationId xmlns:a16="http://schemas.microsoft.com/office/drawing/2014/main" id="{10DB080E-4133-4B21-B902-BF7214652FA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259943" y="2635692"/>
            <a:ext cx="468000" cy="468000"/>
          </a:xfrm>
          <a:prstGeom prst="rect">
            <a:avLst/>
          </a:prstGeom>
        </p:spPr>
      </p:pic>
      <p:pic>
        <p:nvPicPr>
          <p:cNvPr id="16" name="Elemento grafico 15" descr="Tendenza al rialzo con riempimento a tinta unita">
            <a:extLst>
              <a:ext uri="{FF2B5EF4-FFF2-40B4-BE49-F238E27FC236}">
                <a16:creationId xmlns:a16="http://schemas.microsoft.com/office/drawing/2014/main" id="{C5080DFB-FA1B-DFE4-F6CE-0B903391EB8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81005" y="2635692"/>
            <a:ext cx="432000" cy="432000"/>
          </a:xfrm>
          <a:prstGeom prst="rect">
            <a:avLst/>
          </a:prstGeom>
        </p:spPr>
      </p:pic>
      <p:pic>
        <p:nvPicPr>
          <p:cNvPr id="20" name="Elemento grafico 19" descr="Cappello di laurea con riempimento a tinta unita">
            <a:extLst>
              <a:ext uri="{FF2B5EF4-FFF2-40B4-BE49-F238E27FC236}">
                <a16:creationId xmlns:a16="http://schemas.microsoft.com/office/drawing/2014/main" id="{203B2AC1-AE3B-9448-4113-2A3AD26B7C3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3301" y="2623542"/>
            <a:ext cx="468000" cy="468000"/>
          </a:xfrm>
          <a:prstGeom prst="rect">
            <a:avLst/>
          </a:prstGeom>
        </p:spPr>
      </p:pic>
      <p:sp>
        <p:nvSpPr>
          <p:cNvPr id="7" name="Rettangolo 6">
            <a:extLst>
              <a:ext uri="{FF2B5EF4-FFF2-40B4-BE49-F238E27FC236}">
                <a16:creationId xmlns:a16="http://schemas.microsoft.com/office/drawing/2014/main" id="{F33672B5-1B1F-3827-060B-12F7AAB0404D}"/>
              </a:ext>
            </a:extLst>
          </p:cNvPr>
          <p:cNvSpPr/>
          <p:nvPr/>
        </p:nvSpPr>
        <p:spPr>
          <a:xfrm>
            <a:off x="343291" y="2456406"/>
            <a:ext cx="3608205" cy="2813225"/>
          </a:xfrm>
          <a:prstGeom prst="rect">
            <a:avLst/>
          </a:prstGeom>
          <a:noFill/>
          <a:ln w="9525">
            <a:solidFill>
              <a:srgbClr val="1E7D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B6A28181-FDCB-2341-358A-087A55C43608}"/>
              </a:ext>
            </a:extLst>
          </p:cNvPr>
          <p:cNvSpPr/>
          <p:nvPr/>
        </p:nvSpPr>
        <p:spPr>
          <a:xfrm>
            <a:off x="4281005" y="2467288"/>
            <a:ext cx="3608205" cy="2813225"/>
          </a:xfrm>
          <a:prstGeom prst="rect">
            <a:avLst/>
          </a:prstGeom>
          <a:noFill/>
          <a:ln w="9525">
            <a:solidFill>
              <a:srgbClr val="1E7D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75D3CEB8-85CA-E926-AEBC-220D6844A574}"/>
              </a:ext>
            </a:extLst>
          </p:cNvPr>
          <p:cNvSpPr/>
          <p:nvPr/>
        </p:nvSpPr>
        <p:spPr>
          <a:xfrm>
            <a:off x="8246305" y="2467288"/>
            <a:ext cx="3608205" cy="2813225"/>
          </a:xfrm>
          <a:prstGeom prst="rect">
            <a:avLst/>
          </a:prstGeom>
          <a:noFill/>
          <a:ln w="9525">
            <a:solidFill>
              <a:srgbClr val="1E7D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822452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>
            <a:extLst>
              <a:ext uri="{FF2B5EF4-FFF2-40B4-BE49-F238E27FC236}">
                <a16:creationId xmlns:a16="http://schemas.microsoft.com/office/drawing/2014/main" id="{BF97DBC9-4BE7-43FE-0758-33E601662513}"/>
              </a:ext>
            </a:extLst>
          </p:cNvPr>
          <p:cNvSpPr txBox="1"/>
          <p:nvPr/>
        </p:nvSpPr>
        <p:spPr>
          <a:xfrm>
            <a:off x="343301" y="963044"/>
            <a:ext cx="10792786" cy="5714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655"/>
              </a:lnSpc>
            </a:pPr>
            <a:r>
              <a:rPr lang="en-US" sz="3325" b="1" dirty="0">
                <a:solidFill>
                  <a:srgbClr val="00B0F0"/>
                </a:solidFill>
                <a:latin typeface="Poppins" panose="00000500000000000000" pitchFamily="2" charset="0"/>
                <a:ea typeface="Arial" charset="0"/>
                <a:cs typeface="Poppins" panose="00000500000000000000" pitchFamily="2" charset="0"/>
              </a:rPr>
              <a:t>  </a:t>
            </a:r>
            <a:r>
              <a:rPr lang="it-IT" sz="2500" b="1" i="0" u="none" strike="noStrike" dirty="0">
                <a:solidFill>
                  <a:srgbClr val="1E3D71"/>
                </a:solidFill>
                <a:effectLst/>
                <a:latin typeface="Poppins" panose="00000500000000000000" pitchFamily="2" charset="0"/>
              </a:rPr>
              <a:t>CONSUNTIVO ATTIVITÀ REALIZZATE</a:t>
            </a:r>
            <a:endParaRPr lang="en-US" sz="2500" b="1" dirty="0">
              <a:solidFill>
                <a:srgbClr val="1E3D71"/>
              </a:solidFill>
              <a:latin typeface="Poppins" panose="00000500000000000000" pitchFamily="2" charset="0"/>
              <a:ea typeface="Arial" charset="0"/>
              <a:cs typeface="Poppins" panose="00000500000000000000" pitchFamily="2" charset="0"/>
            </a:endParaRPr>
          </a:p>
        </p:txBody>
      </p:sp>
      <p:cxnSp>
        <p:nvCxnSpPr>
          <p:cNvPr id="3" name="Connettore diritto 2">
            <a:extLst>
              <a:ext uri="{FF2B5EF4-FFF2-40B4-BE49-F238E27FC236}">
                <a16:creationId xmlns:a16="http://schemas.microsoft.com/office/drawing/2014/main" id="{AB200A3E-D20D-ADAA-237B-43AA42CCC4EB}"/>
              </a:ext>
            </a:extLst>
          </p:cNvPr>
          <p:cNvCxnSpPr/>
          <p:nvPr/>
        </p:nvCxnSpPr>
        <p:spPr>
          <a:xfrm>
            <a:off x="343301" y="909721"/>
            <a:ext cx="0" cy="720000"/>
          </a:xfrm>
          <a:prstGeom prst="line">
            <a:avLst/>
          </a:prstGeom>
          <a:ln w="28575">
            <a:solidFill>
              <a:srgbClr val="1E7DFF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A874E9D7-5F6B-DFBB-A48E-919BA4C6AF9F}"/>
              </a:ext>
            </a:extLst>
          </p:cNvPr>
          <p:cNvSpPr txBox="1"/>
          <p:nvPr/>
        </p:nvSpPr>
        <p:spPr>
          <a:xfrm>
            <a:off x="343302" y="2144751"/>
            <a:ext cx="5031338" cy="37164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33400"/>
            <a:r>
              <a:rPr lang="it-IT" b="1" dirty="0">
                <a:solidFill>
                  <a:srgbClr val="00B0F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	</a:t>
            </a:r>
            <a:r>
              <a:rPr lang="it-IT" b="1" dirty="0">
                <a:solidFill>
                  <a:srgbClr val="1E7E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 Risultati del Nostro Lavoro</a:t>
            </a:r>
          </a:p>
          <a:p>
            <a:endParaRPr lang="it-IT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it-IT" sz="1400" dirty="0">
                <a:solidFill>
                  <a:srgbClr val="1E3D7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Nella stagione sportiva 25/26 abbiamo implementato un’offerta formativa distribuita su canali online e sessioni residenziali interattive.</a:t>
            </a:r>
          </a:p>
          <a:p>
            <a:pPr>
              <a:spcBef>
                <a:spcPts val="700"/>
              </a:spcBef>
            </a:pPr>
            <a:r>
              <a:rPr lang="it-IT" sz="1400" dirty="0">
                <a:solidFill>
                  <a:srgbClr val="1E3D7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L’Accademia FIPAV ha coperto argomenti cruciali, dall’adeguamento normativo della riforma dello sport alla gestione ESG, fino al </a:t>
            </a:r>
            <a:r>
              <a:rPr lang="it-IT" sz="1400" dirty="0" err="1">
                <a:solidFill>
                  <a:srgbClr val="1E3D7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Safeguarding</a:t>
            </a:r>
            <a:r>
              <a:rPr lang="it-IT" sz="1400" dirty="0">
                <a:solidFill>
                  <a:srgbClr val="1E3D7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e al marketing strategico.</a:t>
            </a:r>
          </a:p>
          <a:p>
            <a:pPr>
              <a:spcBef>
                <a:spcPts val="700"/>
              </a:spcBef>
            </a:pPr>
            <a:r>
              <a:rPr lang="it-IT" sz="1400" dirty="0">
                <a:solidFill>
                  <a:srgbClr val="1E3D7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Il coinvolgimento dei territori è stato massivo, unendo percorsi regionali strutturati a momenti di confronti di portata nazionale.</a:t>
            </a:r>
          </a:p>
          <a:p>
            <a:pPr>
              <a:spcBef>
                <a:spcPts val="700"/>
              </a:spcBef>
            </a:pPr>
            <a:r>
              <a:rPr lang="it-IT" sz="1400" dirty="0">
                <a:solidFill>
                  <a:srgbClr val="1E3D7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Gli Incontri con le Nazionali Giovanili hanno approfondito Identità &amp; i Valori della maglia, Digital Image e Psicologia &amp; Futuro.</a:t>
            </a:r>
            <a:endParaRPr lang="it-IT" sz="1400" dirty="0">
              <a:solidFill>
                <a:srgbClr val="1E3D71"/>
              </a:solidFill>
              <a:highlight>
                <a:srgbClr val="FFFF00"/>
              </a:highlight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9" name="Elemento grafico 8" descr="Grafico a barre con riempimento a tinta unita">
            <a:extLst>
              <a:ext uri="{FF2B5EF4-FFF2-40B4-BE49-F238E27FC236}">
                <a16:creationId xmlns:a16="http://schemas.microsoft.com/office/drawing/2014/main" id="{4B45555A-88BE-AE30-9D42-AF8A4FA61AA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08615" y="2068549"/>
            <a:ext cx="434469" cy="540000"/>
          </a:xfrm>
          <a:prstGeom prst="rect">
            <a:avLst/>
          </a:prstGeom>
        </p:spPr>
      </p:pic>
      <p:graphicFrame>
        <p:nvGraphicFramePr>
          <p:cNvPr id="17" name="Tabella 16">
            <a:extLst>
              <a:ext uri="{FF2B5EF4-FFF2-40B4-BE49-F238E27FC236}">
                <a16:creationId xmlns:a16="http://schemas.microsoft.com/office/drawing/2014/main" id="{0FA51D18-FF3D-FEFF-CD48-996C0E13CA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1535893"/>
              </p:ext>
            </p:extLst>
          </p:nvPr>
        </p:nvGraphicFramePr>
        <p:xfrm>
          <a:off x="5750560" y="1948405"/>
          <a:ext cx="6098138" cy="39127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9524">
                  <a:extLst>
                    <a:ext uri="{9D8B030D-6E8A-4147-A177-3AD203B41FA5}">
                      <a16:colId xmlns:a16="http://schemas.microsoft.com/office/drawing/2014/main" val="1484841936"/>
                    </a:ext>
                  </a:extLst>
                </a:gridCol>
                <a:gridCol w="3898614">
                  <a:extLst>
                    <a:ext uri="{9D8B030D-6E8A-4147-A177-3AD203B41FA5}">
                      <a16:colId xmlns:a16="http://schemas.microsoft.com/office/drawing/2014/main" val="3619372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it-IT" sz="3000" dirty="0">
                          <a:solidFill>
                            <a:srgbClr val="1E3D7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2.600+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dirty="0">
                          <a:solidFill>
                            <a:srgbClr val="1E7DFF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Partecipanti Online</a:t>
                      </a:r>
                    </a:p>
                    <a:p>
                      <a:pPr algn="l"/>
                      <a:r>
                        <a:rPr lang="it-IT" sz="1400" b="1" dirty="0">
                          <a:solidFill>
                            <a:srgbClr val="1E3D7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Formazione Giuridica</a:t>
                      </a:r>
                      <a:endParaRPr lang="it-IT" sz="1400" dirty="0">
                        <a:solidFill>
                          <a:srgbClr val="1E3D71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5930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it-IT" sz="3000" b="1" dirty="0">
                          <a:solidFill>
                            <a:srgbClr val="1E3D7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45</a:t>
                      </a:r>
                      <a:endParaRPr lang="it-IT" sz="3000" dirty="0">
                        <a:solidFill>
                          <a:srgbClr val="1E3D71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000"/>
                        </a:spcBef>
                      </a:pPr>
                      <a:r>
                        <a:rPr lang="it-IT" sz="1400" dirty="0">
                          <a:solidFill>
                            <a:srgbClr val="1E7DFF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Futuri Manager</a:t>
                      </a:r>
                    </a:p>
                    <a:p>
                      <a:pPr algn="l"/>
                      <a:r>
                        <a:rPr lang="it-IT" sz="1400" b="1" dirty="0">
                          <a:solidFill>
                            <a:srgbClr val="1E3D7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Team Manager – Atleti Fine Carriera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8491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3000" b="1" dirty="0">
                          <a:solidFill>
                            <a:srgbClr val="1E3D7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305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000"/>
                        </a:spcBef>
                      </a:pPr>
                      <a:r>
                        <a:rPr lang="it-IT" sz="1400" dirty="0">
                          <a:solidFill>
                            <a:srgbClr val="1E7DFF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Dirigenti Coinvolti</a:t>
                      </a:r>
                    </a:p>
                    <a:p>
                      <a:pPr algn="l"/>
                      <a:r>
                        <a:rPr lang="it-IT" sz="1400" b="1" dirty="0">
                          <a:solidFill>
                            <a:srgbClr val="1E3D7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B – CONNECT (Firenze)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2464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3000" b="1" dirty="0">
                          <a:solidFill>
                            <a:srgbClr val="1E3D7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20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000"/>
                        </a:spcBef>
                      </a:pPr>
                      <a:r>
                        <a:rPr lang="it-IT" sz="1400" dirty="0">
                          <a:solidFill>
                            <a:srgbClr val="1E7DFF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Comitati Attivi</a:t>
                      </a:r>
                    </a:p>
                    <a:p>
                      <a:pPr algn="l"/>
                      <a:r>
                        <a:rPr lang="it-IT" sz="1400" b="1" dirty="0">
                          <a:solidFill>
                            <a:srgbClr val="1E3D7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Analisi Statistica del decennio 2015/25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4760877"/>
                  </a:ext>
                </a:extLst>
              </a:tr>
              <a:tr h="584774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3000" b="1" dirty="0">
                          <a:solidFill>
                            <a:srgbClr val="1E3D7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1.000+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400" dirty="0">
                          <a:solidFill>
                            <a:srgbClr val="1E7DFF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Partecipanti in Presenza (20 incontri)</a:t>
                      </a:r>
                      <a:endParaRPr lang="it-IT" sz="1400" dirty="0"/>
                    </a:p>
                    <a:p>
                      <a:pPr algn="l"/>
                      <a:r>
                        <a:rPr lang="it-IT" sz="1400" b="1" dirty="0">
                          <a:solidFill>
                            <a:srgbClr val="1E3D7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Formazione Manageriale delle Società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7077079"/>
                  </a:ext>
                </a:extLst>
              </a:tr>
              <a:tr h="584774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3000" b="1" dirty="0">
                          <a:solidFill>
                            <a:srgbClr val="1E3D7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120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dirty="0">
                          <a:solidFill>
                            <a:srgbClr val="1E7DFF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Confronto con i Comitati</a:t>
                      </a:r>
                    </a:p>
                    <a:p>
                      <a:pPr algn="l"/>
                      <a:r>
                        <a:rPr lang="it-IT" sz="1400" b="1" kern="1200" dirty="0">
                          <a:solidFill>
                            <a:srgbClr val="1E3D71"/>
                          </a:solidFill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Stati Generali, 27-29 Giugno | Catania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2261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3000" b="1" dirty="0">
                          <a:solidFill>
                            <a:srgbClr val="1E3D7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Naz. Giov.</a:t>
                      </a:r>
                      <a:endParaRPr lang="it-IT" sz="3000" dirty="0">
                        <a:solidFill>
                          <a:srgbClr val="1E7DFF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400" kern="1200" dirty="0">
                          <a:solidFill>
                            <a:srgbClr val="1E7DFF"/>
                          </a:solidFill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Partecipanti in Presenza (4 incontri) </a:t>
                      </a:r>
                    </a:p>
                    <a:p>
                      <a:r>
                        <a:rPr lang="it-IT" sz="1400" b="1" kern="1200" dirty="0">
                          <a:solidFill>
                            <a:srgbClr val="1E3D71"/>
                          </a:solidFill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Formazione Integrale dell’Atleta Azzurro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40488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56347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>
            <a:extLst>
              <a:ext uri="{FF2B5EF4-FFF2-40B4-BE49-F238E27FC236}">
                <a16:creationId xmlns:a16="http://schemas.microsoft.com/office/drawing/2014/main" id="{7B7AEB96-C939-142F-964A-DC9178E5ADDF}"/>
              </a:ext>
            </a:extLst>
          </p:cNvPr>
          <p:cNvSpPr txBox="1"/>
          <p:nvPr/>
        </p:nvSpPr>
        <p:spPr>
          <a:xfrm>
            <a:off x="343301" y="963044"/>
            <a:ext cx="10792786" cy="5714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655"/>
              </a:lnSpc>
            </a:pPr>
            <a:r>
              <a:rPr lang="en-US" sz="3325" b="1" dirty="0">
                <a:solidFill>
                  <a:srgbClr val="00B0F0"/>
                </a:solidFill>
                <a:latin typeface="Poppins" panose="00000500000000000000" pitchFamily="2" charset="0"/>
                <a:ea typeface="Arial" charset="0"/>
                <a:cs typeface="Poppins" panose="00000500000000000000" pitchFamily="2" charset="0"/>
              </a:rPr>
              <a:t>  </a:t>
            </a:r>
            <a:r>
              <a:rPr lang="it-IT" sz="2500" b="1" i="0" u="none" strike="noStrike" dirty="0">
                <a:solidFill>
                  <a:srgbClr val="1E3D71"/>
                </a:solidFill>
                <a:effectLst/>
                <a:latin typeface="Poppins" panose="00000500000000000000" pitchFamily="2" charset="0"/>
              </a:rPr>
              <a:t>I PROGETTI CHIAVE DELL’ACCADEMIA</a:t>
            </a:r>
            <a:endParaRPr lang="en-US" sz="2500" b="1" dirty="0">
              <a:solidFill>
                <a:srgbClr val="1E3D71"/>
              </a:solidFill>
              <a:latin typeface="Poppins" panose="00000500000000000000" pitchFamily="2" charset="0"/>
              <a:ea typeface="Arial" charset="0"/>
              <a:cs typeface="Poppins" panose="00000500000000000000" pitchFamily="2" charset="0"/>
            </a:endParaRPr>
          </a:p>
        </p:txBody>
      </p:sp>
      <p:cxnSp>
        <p:nvCxnSpPr>
          <p:cNvPr id="3" name="Connettore diritto 2">
            <a:extLst>
              <a:ext uri="{FF2B5EF4-FFF2-40B4-BE49-F238E27FC236}">
                <a16:creationId xmlns:a16="http://schemas.microsoft.com/office/drawing/2014/main" id="{AC84902D-DB08-D6C0-4FFE-ABBBEBDD84CB}"/>
              </a:ext>
            </a:extLst>
          </p:cNvPr>
          <p:cNvCxnSpPr/>
          <p:nvPr/>
        </p:nvCxnSpPr>
        <p:spPr>
          <a:xfrm>
            <a:off x="343301" y="909721"/>
            <a:ext cx="0" cy="720000"/>
          </a:xfrm>
          <a:prstGeom prst="line">
            <a:avLst/>
          </a:prstGeom>
          <a:ln w="28575">
            <a:solidFill>
              <a:srgbClr val="1E7DFF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0BD9F4A5-7E01-303B-4365-C8572232ECA3}"/>
              </a:ext>
            </a:extLst>
          </p:cNvPr>
          <p:cNvSpPr txBox="1"/>
          <p:nvPr/>
        </p:nvSpPr>
        <p:spPr>
          <a:xfrm>
            <a:off x="332414" y="2002967"/>
            <a:ext cx="362998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33400"/>
            <a:r>
              <a:rPr lang="it-IT" b="1" dirty="0">
                <a:solidFill>
                  <a:srgbClr val="00B0F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	</a:t>
            </a:r>
            <a:r>
              <a:rPr lang="it-IT" sz="1600" b="1" dirty="0">
                <a:solidFill>
                  <a:srgbClr val="1E7D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Team Manager &amp; Atleti</a:t>
            </a:r>
          </a:p>
          <a:p>
            <a:pPr defTabSz="533400"/>
            <a:endParaRPr lang="it-IT" sz="12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defTabSz="533400"/>
            <a:r>
              <a:rPr lang="it-IT" sz="1500" dirty="0">
                <a:solidFill>
                  <a:srgbClr val="1E3D7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Formazione</a:t>
            </a:r>
            <a:r>
              <a:rPr lang="it-IT" sz="1500" b="1" dirty="0">
                <a:solidFill>
                  <a:srgbClr val="1E3D7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it-IT" sz="1500" dirty="0">
                <a:solidFill>
                  <a:srgbClr val="1E3D7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blended d’eccellenza per accompagnare gli atleti di fine carriera verso una gestione manageriale moderna del club.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2450477F-0E4F-66D7-6E3D-C564D7CBF14B}"/>
              </a:ext>
            </a:extLst>
          </p:cNvPr>
          <p:cNvSpPr txBox="1"/>
          <p:nvPr/>
        </p:nvSpPr>
        <p:spPr>
          <a:xfrm>
            <a:off x="343299" y="4615540"/>
            <a:ext cx="361909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33400"/>
            <a:r>
              <a:rPr lang="it-IT" b="1" dirty="0">
                <a:solidFill>
                  <a:srgbClr val="00B0F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	</a:t>
            </a:r>
            <a:r>
              <a:rPr lang="it-IT" sz="1600" b="1" dirty="0">
                <a:solidFill>
                  <a:srgbClr val="1E7D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Analisi Territoriale</a:t>
            </a:r>
            <a:endParaRPr lang="it-IT" b="1" dirty="0">
              <a:solidFill>
                <a:srgbClr val="1E7DFF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it-IT" sz="12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defTabSz="533400"/>
            <a:r>
              <a:rPr lang="it-IT" sz="1500" dirty="0">
                <a:solidFill>
                  <a:srgbClr val="1E3D7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Ciclo continuo di incontri territoriali con Presidenti e Consiglieri di Comitato Regionale e Territoriale supportato dal Centro Studi FIPAV.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27B8119D-57D4-7504-A50C-BAA9671A50D4}"/>
              </a:ext>
            </a:extLst>
          </p:cNvPr>
          <p:cNvSpPr txBox="1"/>
          <p:nvPr/>
        </p:nvSpPr>
        <p:spPr>
          <a:xfrm>
            <a:off x="4251271" y="2002966"/>
            <a:ext cx="364086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33400"/>
            <a:r>
              <a:rPr lang="it-IT" b="1" dirty="0">
                <a:solidFill>
                  <a:srgbClr val="00B0F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	</a:t>
            </a:r>
            <a:r>
              <a:rPr lang="it-IT" sz="1600" b="1" dirty="0">
                <a:solidFill>
                  <a:srgbClr val="1E7D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Dirigenti Serie B</a:t>
            </a:r>
          </a:p>
          <a:p>
            <a:endParaRPr lang="it-IT" sz="12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defTabSz="533400"/>
            <a:r>
              <a:rPr lang="it-IT" sz="1500" dirty="0">
                <a:solidFill>
                  <a:srgbClr val="1E3D7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Focus a Firenze su governance societaria, marketing ed evoluzione digitale, con il lancio strategico della nuova Serie A3 Femminile.</a:t>
            </a: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910E405A-ED4B-6F4A-7E1F-9D97A98C0C2E}"/>
              </a:ext>
            </a:extLst>
          </p:cNvPr>
          <p:cNvSpPr txBox="1"/>
          <p:nvPr/>
        </p:nvSpPr>
        <p:spPr>
          <a:xfrm>
            <a:off x="8252161" y="2002968"/>
            <a:ext cx="360237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33400"/>
            <a:r>
              <a:rPr lang="it-IT" b="1" dirty="0">
                <a:solidFill>
                  <a:srgbClr val="00B0F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	</a:t>
            </a:r>
            <a:r>
              <a:rPr lang="it-IT" sz="1600" b="1" dirty="0">
                <a:solidFill>
                  <a:srgbClr val="1E7D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Formazione Giuridica</a:t>
            </a:r>
            <a:endParaRPr lang="it-IT" b="1" dirty="0">
              <a:solidFill>
                <a:srgbClr val="1E7DFF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it-IT" sz="12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defTabSz="533400"/>
            <a:r>
              <a:rPr lang="it-IT" sz="1500" dirty="0">
                <a:solidFill>
                  <a:srgbClr val="1E3D7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Percorso online strutturato in raggruppamenti territoriali che ha coinvolto oltre 2.600 partecipanti registrati in modalità webinar.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25CE3591-1525-A2CE-BFBB-5A52745DE8D0}"/>
              </a:ext>
            </a:extLst>
          </p:cNvPr>
          <p:cNvSpPr txBox="1"/>
          <p:nvPr/>
        </p:nvSpPr>
        <p:spPr>
          <a:xfrm>
            <a:off x="4251265" y="4615541"/>
            <a:ext cx="364086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33400"/>
            <a:r>
              <a:rPr lang="it-IT" b="1" dirty="0">
                <a:solidFill>
                  <a:srgbClr val="00B0F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	</a:t>
            </a:r>
            <a:r>
              <a:rPr lang="it-IT" sz="1600" b="1" dirty="0" err="1">
                <a:solidFill>
                  <a:srgbClr val="1E7D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Safeguarding</a:t>
            </a:r>
            <a:r>
              <a:rPr lang="it-IT" sz="1600" b="1" dirty="0">
                <a:solidFill>
                  <a:srgbClr val="1E7D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&amp; Tutela</a:t>
            </a:r>
            <a:endParaRPr lang="it-IT" b="1" dirty="0">
              <a:solidFill>
                <a:srgbClr val="1E7DFF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it-IT" sz="12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defTabSz="533400"/>
            <a:r>
              <a:rPr lang="it-IT" sz="1500" dirty="0">
                <a:solidFill>
                  <a:srgbClr val="1E3D7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Costruire fiducia con le famiglie attraverso la trasparenza e la sicurezza etica del minore all’interno dell’ambiente di gioco.</a:t>
            </a:r>
          </a:p>
        </p:txBody>
      </p:sp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8AE99741-741C-6B35-B1BF-C992ECF9C8C3}"/>
              </a:ext>
            </a:extLst>
          </p:cNvPr>
          <p:cNvSpPr txBox="1"/>
          <p:nvPr/>
        </p:nvSpPr>
        <p:spPr>
          <a:xfrm>
            <a:off x="8268091" y="4615540"/>
            <a:ext cx="357555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33400"/>
            <a:r>
              <a:rPr lang="it-IT" b="1" dirty="0">
                <a:solidFill>
                  <a:srgbClr val="00B0F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	</a:t>
            </a:r>
            <a:r>
              <a:rPr lang="it-IT" sz="1600" b="1" dirty="0">
                <a:solidFill>
                  <a:srgbClr val="1E7D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Sviluppo Societario</a:t>
            </a:r>
            <a:endParaRPr lang="it-IT" b="1" dirty="0">
              <a:solidFill>
                <a:srgbClr val="1E7DFF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it-IT" sz="12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it-IT" sz="1500" dirty="0">
                <a:solidFill>
                  <a:srgbClr val="1E3D7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Tour in presenza sul territorio dedicato ai modelli organizzativi d’avanguardia per la crescita delle società sportive locali. </a:t>
            </a:r>
          </a:p>
        </p:txBody>
      </p:sp>
      <p:pic>
        <p:nvPicPr>
          <p:cNvPr id="31" name="Elemento grafico 30" descr="Cicli con persone con riempimento a tinta unita">
            <a:extLst>
              <a:ext uri="{FF2B5EF4-FFF2-40B4-BE49-F238E27FC236}">
                <a16:creationId xmlns:a16="http://schemas.microsoft.com/office/drawing/2014/main" id="{B7E65E64-06DD-5D81-2FE9-D33C00852E0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257205" y="4557724"/>
            <a:ext cx="432000" cy="432000"/>
          </a:xfrm>
          <a:prstGeom prst="rect">
            <a:avLst/>
          </a:prstGeom>
        </p:spPr>
      </p:pic>
      <p:pic>
        <p:nvPicPr>
          <p:cNvPr id="33" name="Elemento grafico 32" descr="Scudo con segno di spunta con riempimento a tinta unita">
            <a:extLst>
              <a:ext uri="{FF2B5EF4-FFF2-40B4-BE49-F238E27FC236}">
                <a16:creationId xmlns:a16="http://schemas.microsoft.com/office/drawing/2014/main" id="{8476B063-C7C0-B95A-7836-6A5A229CB3B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43107" y="4557724"/>
            <a:ext cx="432000" cy="432000"/>
          </a:xfrm>
          <a:prstGeom prst="rect">
            <a:avLst/>
          </a:prstGeom>
        </p:spPr>
      </p:pic>
      <p:pic>
        <p:nvPicPr>
          <p:cNvPr id="35" name="Elemento grafico 34" descr="Lente di ingrandimento con riempimento a tinta unita">
            <a:extLst>
              <a:ext uri="{FF2B5EF4-FFF2-40B4-BE49-F238E27FC236}">
                <a16:creationId xmlns:a16="http://schemas.microsoft.com/office/drawing/2014/main" id="{8EF42386-5EE9-9BB0-DB5A-A2084C6AC9D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0311" y="4567884"/>
            <a:ext cx="432000" cy="432000"/>
          </a:xfrm>
          <a:prstGeom prst="rect">
            <a:avLst/>
          </a:prstGeom>
        </p:spPr>
      </p:pic>
      <p:pic>
        <p:nvPicPr>
          <p:cNvPr id="37" name="Elemento grafico 36" descr="Bilancia della giustizia con riempimento a tinta unita">
            <a:extLst>
              <a:ext uri="{FF2B5EF4-FFF2-40B4-BE49-F238E27FC236}">
                <a16:creationId xmlns:a16="http://schemas.microsoft.com/office/drawing/2014/main" id="{F1F37085-E51A-94D7-1420-F9306D38B08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68091" y="1947084"/>
            <a:ext cx="432000" cy="432000"/>
          </a:xfrm>
          <a:prstGeom prst="rect">
            <a:avLst/>
          </a:prstGeom>
        </p:spPr>
      </p:pic>
      <p:pic>
        <p:nvPicPr>
          <p:cNvPr id="39" name="Elemento grafico 38" descr="Medaglia con riempimento a tinta unita">
            <a:extLst>
              <a:ext uri="{FF2B5EF4-FFF2-40B4-BE49-F238E27FC236}">
                <a16:creationId xmlns:a16="http://schemas.microsoft.com/office/drawing/2014/main" id="{08BD2DFD-CF6E-75D5-5C86-9FD17A3DDE6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43107" y="1947084"/>
            <a:ext cx="432000" cy="432000"/>
          </a:xfrm>
          <a:prstGeom prst="rect">
            <a:avLst/>
          </a:prstGeom>
        </p:spPr>
      </p:pic>
      <p:pic>
        <p:nvPicPr>
          <p:cNvPr id="41" name="Elemento grafico 40" descr="Valigetta con riempimento a tinta unita">
            <a:extLst>
              <a:ext uri="{FF2B5EF4-FFF2-40B4-BE49-F238E27FC236}">
                <a16:creationId xmlns:a16="http://schemas.microsoft.com/office/drawing/2014/main" id="{37AA33A3-2A25-8AFB-D7DA-BC3D87F42EC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51037" y="1949812"/>
            <a:ext cx="432000" cy="432000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12266F23-1D0A-9F6E-2E8C-A2C64755F0C2}"/>
              </a:ext>
            </a:extLst>
          </p:cNvPr>
          <p:cNvSpPr txBox="1"/>
          <p:nvPr/>
        </p:nvSpPr>
        <p:spPr>
          <a:xfrm>
            <a:off x="1788160" y="3747834"/>
            <a:ext cx="89916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04813"/>
            <a:r>
              <a:rPr lang="it-IT" sz="1600" b="1" dirty="0">
                <a:solidFill>
                  <a:srgbClr val="1E7D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	Stati Generali dei Comitati</a:t>
            </a:r>
            <a:r>
              <a:rPr lang="it-IT" b="1" dirty="0">
                <a:solidFill>
                  <a:srgbClr val="1E3D71"/>
                </a:solidFill>
                <a:latin typeface="Poppins" panose="00000500000000000000" pitchFamily="2" charset="0"/>
              </a:rPr>
              <a:t> </a:t>
            </a:r>
            <a:r>
              <a:rPr lang="it-IT" sz="1500" dirty="0">
                <a:solidFill>
                  <a:srgbClr val="1E3D7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Momento di confronto con i Comitati. </a:t>
            </a:r>
          </a:p>
          <a:p>
            <a:pPr defTabSz="404813"/>
            <a:r>
              <a:rPr lang="it-IT" sz="1500" dirty="0">
                <a:solidFill>
                  <a:srgbClr val="1E3D7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	</a:t>
            </a:r>
            <a:r>
              <a:rPr lang="it-IT" sz="1500" i="1" dirty="0">
                <a:solidFill>
                  <a:srgbClr val="1E3D7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Focus</a:t>
            </a:r>
            <a:r>
              <a:rPr lang="it-IT" sz="1500" dirty="0">
                <a:solidFill>
                  <a:srgbClr val="1E3D7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su l’Analisi dei Numeri, l’Offerta Sportiva, i Comitati, i Dirigenti e la Comunicazione.</a:t>
            </a:r>
          </a:p>
        </p:txBody>
      </p:sp>
      <p:pic>
        <p:nvPicPr>
          <p:cNvPr id="6" name="Elemento grafico 5" descr="Lavora da casa con riempimento a tinta unita">
            <a:extLst>
              <a:ext uri="{FF2B5EF4-FFF2-40B4-BE49-F238E27FC236}">
                <a16:creationId xmlns:a16="http://schemas.microsoft.com/office/drawing/2014/main" id="{DD0177C0-C3CD-017D-9C28-43B541E0CEF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744654" y="3732780"/>
            <a:ext cx="43200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2587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502FF-3879-A964-21AF-63A8F12D32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ED5C67C5-B49D-BF6C-EDEB-1002AD510B50}"/>
              </a:ext>
            </a:extLst>
          </p:cNvPr>
          <p:cNvSpPr txBox="1">
            <a:spLocks/>
          </p:cNvSpPr>
          <p:nvPr/>
        </p:nvSpPr>
        <p:spPr>
          <a:xfrm>
            <a:off x="4972956" y="2518653"/>
            <a:ext cx="28760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ACCADEMIA FIPAV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7EB33FBB-0DEA-A1C4-1C55-DFB4E6DC44B5}"/>
              </a:ext>
            </a:extLst>
          </p:cNvPr>
          <p:cNvSpPr txBox="1"/>
          <p:nvPr/>
        </p:nvSpPr>
        <p:spPr>
          <a:xfrm>
            <a:off x="1056936" y="3004942"/>
            <a:ext cx="1007812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5000" b="1" i="1" dirty="0">
                <a:solidFill>
                  <a:srgbClr val="1E3D71"/>
                </a:solidFill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MACRO TEMI E METODO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930F6695-72FA-BFFC-2AF1-F89DDFA7BB14}"/>
              </a:ext>
            </a:extLst>
          </p:cNvPr>
          <p:cNvSpPr txBox="1"/>
          <p:nvPr/>
        </p:nvSpPr>
        <p:spPr>
          <a:xfrm>
            <a:off x="1080885" y="3867471"/>
            <a:ext cx="100781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>
                <a:solidFill>
                  <a:srgbClr val="1E7EFF"/>
                </a:solidFill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Strutturare «</a:t>
            </a:r>
            <a:r>
              <a:rPr lang="it-IT" sz="2000" i="1" dirty="0">
                <a:solidFill>
                  <a:srgbClr val="1E7EFF"/>
                </a:solidFill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La Stagione della Formazione</a:t>
            </a:r>
            <a:r>
              <a:rPr lang="it-IT" sz="2000" dirty="0">
                <a:solidFill>
                  <a:srgbClr val="1E7EFF"/>
                </a:solidFill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» valorizzando il ruolo dei Comitati per convertire gli obblighi formativi in concrete opportunità di crescita.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DB8F93B5-6FF6-991E-26B7-D3EE24153543}"/>
              </a:ext>
            </a:extLst>
          </p:cNvPr>
          <p:cNvSpPr txBox="1"/>
          <p:nvPr/>
        </p:nvSpPr>
        <p:spPr>
          <a:xfrm>
            <a:off x="1065120" y="2660081"/>
            <a:ext cx="1006994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500" b="1" dirty="0">
                <a:solidFill>
                  <a:srgbClr val="1E7EFF"/>
                </a:solidFill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02 / NUOVA PROGRAMMAZIONE</a:t>
            </a:r>
          </a:p>
        </p:txBody>
      </p:sp>
    </p:spTree>
    <p:extLst>
      <p:ext uri="{BB962C8B-B14F-4D97-AF65-F5344CB8AC3E}">
        <p14:creationId xmlns:p14="http://schemas.microsoft.com/office/powerpoint/2010/main" val="28339686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F3B3D2-A4A0-AFB5-B83F-F2094A1D9D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6">
            <a:extLst>
              <a:ext uri="{FF2B5EF4-FFF2-40B4-BE49-F238E27FC236}">
                <a16:creationId xmlns:a16="http://schemas.microsoft.com/office/drawing/2014/main" id="{78567041-E771-6832-8903-ACE7564C0379}"/>
              </a:ext>
            </a:extLst>
          </p:cNvPr>
          <p:cNvSpPr txBox="1"/>
          <p:nvPr/>
        </p:nvSpPr>
        <p:spPr>
          <a:xfrm>
            <a:off x="343301" y="963044"/>
            <a:ext cx="10792786" cy="5714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655"/>
              </a:lnSpc>
            </a:pPr>
            <a:r>
              <a:rPr lang="en-US" sz="3325" b="1" dirty="0">
                <a:solidFill>
                  <a:srgbClr val="00B0F0"/>
                </a:solidFill>
                <a:latin typeface="Poppins" panose="00000500000000000000" pitchFamily="2" charset="0"/>
                <a:ea typeface="Arial" charset="0"/>
                <a:cs typeface="Poppins" panose="00000500000000000000" pitchFamily="2" charset="0"/>
              </a:rPr>
              <a:t>  </a:t>
            </a:r>
            <a:r>
              <a:rPr lang="it-IT" sz="2500" b="1" i="0" u="none" strike="noStrike" dirty="0">
                <a:solidFill>
                  <a:srgbClr val="1E3D71"/>
                </a:solidFill>
                <a:effectLst/>
                <a:latin typeface="Poppins" panose="00000500000000000000" pitchFamily="2" charset="0"/>
              </a:rPr>
              <a:t>LINEE GUIDA DEL METODO</a:t>
            </a:r>
            <a:endParaRPr lang="en-US" sz="2500" b="1" dirty="0">
              <a:solidFill>
                <a:srgbClr val="1E3D71"/>
              </a:solidFill>
              <a:latin typeface="Poppins" panose="00000500000000000000" pitchFamily="2" charset="0"/>
              <a:ea typeface="Arial" charset="0"/>
              <a:cs typeface="Poppins" panose="00000500000000000000" pitchFamily="2" charset="0"/>
            </a:endParaRPr>
          </a:p>
        </p:txBody>
      </p: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DB5818A9-1A8E-F81D-08DF-30C4222EBC20}"/>
              </a:ext>
            </a:extLst>
          </p:cNvPr>
          <p:cNvCxnSpPr/>
          <p:nvPr/>
        </p:nvCxnSpPr>
        <p:spPr>
          <a:xfrm>
            <a:off x="343301" y="909721"/>
            <a:ext cx="0" cy="720000"/>
          </a:xfrm>
          <a:prstGeom prst="line">
            <a:avLst/>
          </a:prstGeom>
          <a:ln w="28575">
            <a:solidFill>
              <a:srgbClr val="1E7DFF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6F8FB1BF-AD00-811A-B1C8-3E1C37AAA4EA}"/>
              </a:ext>
            </a:extLst>
          </p:cNvPr>
          <p:cNvSpPr txBox="1"/>
          <p:nvPr/>
        </p:nvSpPr>
        <p:spPr>
          <a:xfrm>
            <a:off x="332413" y="3145974"/>
            <a:ext cx="360821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1E7E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Stagione Dedicata</a:t>
            </a:r>
          </a:p>
          <a:p>
            <a:endParaRPr lang="it-IT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it-IT" sz="1600" dirty="0">
                <a:solidFill>
                  <a:srgbClr val="1E3D7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Istituzione di finestre temporali stabili per lo svolgimento delle sessioni formative nazionali, evitando sovrapposizioni.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6F895A06-9C5B-E35A-E3FF-81D2DC8C6C25}"/>
              </a:ext>
            </a:extLst>
          </p:cNvPr>
          <p:cNvSpPr txBox="1"/>
          <p:nvPr/>
        </p:nvSpPr>
        <p:spPr>
          <a:xfrm>
            <a:off x="4281005" y="3145972"/>
            <a:ext cx="3608215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1E7E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Ruolo dei Comitati</a:t>
            </a:r>
          </a:p>
          <a:p>
            <a:endParaRPr lang="it-IT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it-IT" sz="1600" dirty="0">
                <a:solidFill>
                  <a:srgbClr val="1E3D7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 Comitati Regionali e Territoriali diventano corresponsabili attivi del successo, guidando e promuovendo gli eventi direttamente sul territorio.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088D7262-1379-7E11-AD00-1456C24DB8E7}"/>
              </a:ext>
            </a:extLst>
          </p:cNvPr>
          <p:cNvSpPr txBox="1"/>
          <p:nvPr/>
        </p:nvSpPr>
        <p:spPr>
          <a:xfrm>
            <a:off x="8251371" y="3145973"/>
            <a:ext cx="3608215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1E7E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Sei Macro Aree</a:t>
            </a:r>
          </a:p>
          <a:p>
            <a:endParaRPr lang="it-IT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it-IT" sz="1600" dirty="0">
                <a:solidFill>
                  <a:srgbClr val="1E3D7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Didattica strutturata su: Società Sportive, Comitati, Figure Professionali, </a:t>
            </a:r>
            <a:r>
              <a:rPr lang="it-IT" sz="1600" dirty="0" err="1">
                <a:solidFill>
                  <a:srgbClr val="1E3D7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Safeguarding</a:t>
            </a:r>
            <a:r>
              <a:rPr lang="it-IT" sz="1600" dirty="0">
                <a:solidFill>
                  <a:srgbClr val="1E3D7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, Comunicazione Efficace e Managerialità.</a:t>
            </a:r>
          </a:p>
        </p:txBody>
      </p:sp>
      <p:pic>
        <p:nvPicPr>
          <p:cNvPr id="9" name="Elemento grafico 8" descr="Calendario giornaliero con riempimento a tinta unita">
            <a:extLst>
              <a:ext uri="{FF2B5EF4-FFF2-40B4-BE49-F238E27FC236}">
                <a16:creationId xmlns:a16="http://schemas.microsoft.com/office/drawing/2014/main" id="{FE045A8F-3D6C-4337-1875-564BEF21F35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33599" y="2616868"/>
            <a:ext cx="468000" cy="468000"/>
          </a:xfrm>
          <a:prstGeom prst="rect">
            <a:avLst/>
          </a:prstGeom>
        </p:spPr>
      </p:pic>
      <p:pic>
        <p:nvPicPr>
          <p:cNvPr id="12" name="Elemento grafico 11" descr="Gestione con riempimento a tinta unita">
            <a:extLst>
              <a:ext uri="{FF2B5EF4-FFF2-40B4-BE49-F238E27FC236}">
                <a16:creationId xmlns:a16="http://schemas.microsoft.com/office/drawing/2014/main" id="{B435D261-7BC0-5E85-2357-DAA7743C18A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87072" y="2616868"/>
            <a:ext cx="468000" cy="468000"/>
          </a:xfrm>
          <a:prstGeom prst="rect">
            <a:avLst/>
          </a:prstGeom>
        </p:spPr>
      </p:pic>
      <p:pic>
        <p:nvPicPr>
          <p:cNvPr id="15" name="Elemento grafico 14" descr="Apri cartella con riempimento a tinta unita">
            <a:extLst>
              <a:ext uri="{FF2B5EF4-FFF2-40B4-BE49-F238E27FC236}">
                <a16:creationId xmlns:a16="http://schemas.microsoft.com/office/drawing/2014/main" id="{6094293B-0B91-7D70-FBEA-B92FF1B4B4C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65949" y="2616868"/>
            <a:ext cx="468000" cy="468000"/>
          </a:xfrm>
          <a:prstGeom prst="rect">
            <a:avLst/>
          </a:prstGeom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2D85CE11-AE5A-A7A2-71A0-2CC712E3FC07}"/>
              </a:ext>
            </a:extLst>
          </p:cNvPr>
          <p:cNvSpPr/>
          <p:nvPr/>
        </p:nvSpPr>
        <p:spPr>
          <a:xfrm>
            <a:off x="332405" y="2456406"/>
            <a:ext cx="3608205" cy="2813225"/>
          </a:xfrm>
          <a:prstGeom prst="rect">
            <a:avLst/>
          </a:prstGeom>
          <a:noFill/>
          <a:ln w="9525">
            <a:solidFill>
              <a:srgbClr val="1E7D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AE07EDF5-E3D2-439E-18BF-381F4435795A}"/>
              </a:ext>
            </a:extLst>
          </p:cNvPr>
          <p:cNvSpPr/>
          <p:nvPr/>
        </p:nvSpPr>
        <p:spPr>
          <a:xfrm>
            <a:off x="8246304" y="2467288"/>
            <a:ext cx="3608205" cy="2813225"/>
          </a:xfrm>
          <a:prstGeom prst="rect">
            <a:avLst/>
          </a:prstGeom>
          <a:noFill/>
          <a:ln w="9525">
            <a:solidFill>
              <a:srgbClr val="1E7D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EF0F21C8-AF24-E370-F465-92D431201D80}"/>
              </a:ext>
            </a:extLst>
          </p:cNvPr>
          <p:cNvSpPr/>
          <p:nvPr/>
        </p:nvSpPr>
        <p:spPr>
          <a:xfrm>
            <a:off x="4273035" y="2467290"/>
            <a:ext cx="3608205" cy="2813225"/>
          </a:xfrm>
          <a:prstGeom prst="rect">
            <a:avLst/>
          </a:prstGeom>
          <a:noFill/>
          <a:ln w="9525">
            <a:solidFill>
              <a:srgbClr val="1E7D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671400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3D09A0-7134-6B15-2223-7CB1EC517F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6">
            <a:extLst>
              <a:ext uri="{FF2B5EF4-FFF2-40B4-BE49-F238E27FC236}">
                <a16:creationId xmlns:a16="http://schemas.microsoft.com/office/drawing/2014/main" id="{59E8CA37-AFE5-7EE0-9646-0AF5F40FE261}"/>
              </a:ext>
            </a:extLst>
          </p:cNvPr>
          <p:cNvSpPr txBox="1"/>
          <p:nvPr/>
        </p:nvSpPr>
        <p:spPr>
          <a:xfrm>
            <a:off x="343301" y="963044"/>
            <a:ext cx="10792786" cy="5714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655"/>
              </a:lnSpc>
            </a:pPr>
            <a:r>
              <a:rPr lang="en-US" sz="3325" b="1" dirty="0">
                <a:solidFill>
                  <a:srgbClr val="00B0F0"/>
                </a:solidFill>
                <a:latin typeface="Poppins" panose="00000500000000000000" pitchFamily="2" charset="0"/>
                <a:ea typeface="Arial" charset="0"/>
                <a:cs typeface="Poppins" panose="00000500000000000000" pitchFamily="2" charset="0"/>
              </a:rPr>
              <a:t>  </a:t>
            </a:r>
            <a:r>
              <a:rPr lang="it-IT" sz="2500" b="1" i="0" u="none" strike="noStrike" dirty="0">
                <a:solidFill>
                  <a:srgbClr val="1E3D71"/>
                </a:solidFill>
                <a:effectLst/>
                <a:latin typeface="Poppins" panose="00000500000000000000" pitchFamily="2" charset="0"/>
              </a:rPr>
              <a:t>ATTIVITÀ SPECIFICHE PROPOSTE</a:t>
            </a:r>
            <a:endParaRPr lang="en-US" sz="2500" b="1" dirty="0">
              <a:solidFill>
                <a:srgbClr val="1E3D71"/>
              </a:solidFill>
              <a:latin typeface="Poppins" panose="00000500000000000000" pitchFamily="2" charset="0"/>
              <a:ea typeface="Arial" charset="0"/>
              <a:cs typeface="Poppins" panose="00000500000000000000" pitchFamily="2" charset="0"/>
            </a:endParaRPr>
          </a:p>
        </p:txBody>
      </p: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753AD13D-FF53-616D-EE0F-FE1BC2412BDA}"/>
              </a:ext>
            </a:extLst>
          </p:cNvPr>
          <p:cNvCxnSpPr/>
          <p:nvPr/>
        </p:nvCxnSpPr>
        <p:spPr>
          <a:xfrm>
            <a:off x="343301" y="909721"/>
            <a:ext cx="0" cy="720000"/>
          </a:xfrm>
          <a:prstGeom prst="line">
            <a:avLst/>
          </a:prstGeom>
          <a:ln w="28575">
            <a:solidFill>
              <a:srgbClr val="1E7DFF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Tabella 1">
            <a:extLst>
              <a:ext uri="{FF2B5EF4-FFF2-40B4-BE49-F238E27FC236}">
                <a16:creationId xmlns:a16="http://schemas.microsoft.com/office/drawing/2014/main" id="{697125FD-CB8B-64B0-04C5-3FDCA761F8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56681"/>
              </p:ext>
            </p:extLst>
          </p:nvPr>
        </p:nvGraphicFramePr>
        <p:xfrm>
          <a:off x="1064661" y="1858217"/>
          <a:ext cx="10061267" cy="4364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79956">
                  <a:extLst>
                    <a:ext uri="{9D8B030D-6E8A-4147-A177-3AD203B41FA5}">
                      <a16:colId xmlns:a16="http://schemas.microsoft.com/office/drawing/2014/main" val="61625958"/>
                    </a:ext>
                  </a:extLst>
                </a:gridCol>
                <a:gridCol w="2678203">
                  <a:extLst>
                    <a:ext uri="{9D8B030D-6E8A-4147-A177-3AD203B41FA5}">
                      <a16:colId xmlns:a16="http://schemas.microsoft.com/office/drawing/2014/main" val="3173174236"/>
                    </a:ext>
                  </a:extLst>
                </a:gridCol>
                <a:gridCol w="4503108">
                  <a:extLst>
                    <a:ext uri="{9D8B030D-6E8A-4147-A177-3AD203B41FA5}">
                      <a16:colId xmlns:a16="http://schemas.microsoft.com/office/drawing/2014/main" val="3838272883"/>
                    </a:ext>
                  </a:extLst>
                </a:gridCol>
              </a:tblGrid>
              <a:tr h="332030">
                <a:tc>
                  <a:txBody>
                    <a:bodyPr/>
                    <a:lstStyle/>
                    <a:p>
                      <a:r>
                        <a:rPr lang="it-IT" sz="16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DESTINATARI / PROGETTO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E7D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FORMATO DIDATTICO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E7D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FOCUS &amp; CONTENUTI CHIAVE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E7D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18077"/>
                  </a:ext>
                </a:extLst>
              </a:tr>
              <a:tr h="724429">
                <a:tc>
                  <a:txBody>
                    <a:bodyPr/>
                    <a:lstStyle/>
                    <a:p>
                      <a:r>
                        <a:rPr lang="it-IT" sz="1400" b="1" dirty="0">
                          <a:solidFill>
                            <a:srgbClr val="1E3D7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Neo-Società Sportive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7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400" dirty="0">
                          <a:solidFill>
                            <a:srgbClr val="1E3D7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Modello Condiviso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7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400" dirty="0">
                          <a:solidFill>
                            <a:srgbClr val="1E3D7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Accompagnamento pratico ed orientamento completo agli aspetti di ingresso nella gestione societaria.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7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4875974"/>
                  </a:ext>
                </a:extLst>
              </a:tr>
              <a:tr h="541118">
                <a:tc rowSpan="2">
                  <a:txBody>
                    <a:bodyPr/>
                    <a:lstStyle/>
                    <a:p>
                      <a:r>
                        <a:rPr lang="it-IT" sz="1400" b="1" dirty="0">
                          <a:solidFill>
                            <a:srgbClr val="1E3D7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Dirigenti di Società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7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7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400" dirty="0">
                          <a:solidFill>
                            <a:srgbClr val="1E3D7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Formazione Giuridica</a:t>
                      </a:r>
                    </a:p>
                    <a:p>
                      <a:pPr algn="l"/>
                      <a:r>
                        <a:rPr lang="it-IT" sz="1400" i="1" dirty="0">
                          <a:solidFill>
                            <a:srgbClr val="1E3D7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Online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7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it-IT" sz="1400" dirty="0">
                          <a:solidFill>
                            <a:srgbClr val="1E3D7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Alta qualificazione per aree geografiche su temi manageriali, giuridici, amministrativi e gestionali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7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7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1439555"/>
                  </a:ext>
                </a:extLst>
              </a:tr>
              <a:tr h="562362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dirty="0">
                          <a:solidFill>
                            <a:srgbClr val="1E3D7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Formazione Manageriale </a:t>
                      </a:r>
                      <a:r>
                        <a:rPr lang="it-IT" sz="1400" i="1" dirty="0">
                          <a:solidFill>
                            <a:srgbClr val="1E3D7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Residenziale (2-3 gg)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7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8793806"/>
                  </a:ext>
                </a:extLst>
              </a:tr>
              <a:tr h="724429">
                <a:tc>
                  <a:txBody>
                    <a:bodyPr/>
                    <a:lstStyle/>
                    <a:p>
                      <a:r>
                        <a:rPr lang="it-IT" sz="1400" b="1" dirty="0">
                          <a:solidFill>
                            <a:srgbClr val="1E3D7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Seminari Dedicati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7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7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400" dirty="0">
                          <a:solidFill>
                            <a:srgbClr val="1E3D7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Formato Misto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7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7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400" dirty="0">
                          <a:solidFill>
                            <a:srgbClr val="1E3D7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Seminari territoriali interattivi che uniscono l’analisi dell’abbandono sportivo a soluzioni manageriali.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7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7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0635498"/>
                  </a:ext>
                </a:extLst>
              </a:tr>
              <a:tr h="724429">
                <a:tc>
                  <a:txBody>
                    <a:bodyPr/>
                    <a:lstStyle/>
                    <a:p>
                      <a:r>
                        <a:rPr lang="it-IT" sz="1400" b="1" dirty="0">
                          <a:solidFill>
                            <a:srgbClr val="1E3D7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Nazionali Giovanili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7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7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400" dirty="0">
                          <a:solidFill>
                            <a:srgbClr val="1E3D7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Formazione – Evento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7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7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400" dirty="0">
                          <a:solidFill>
                            <a:srgbClr val="1E3D7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Progetto integrato con la preparazione tecnica durante i ritiri federali per formare le giovani promesse azzurre. </a:t>
                      </a:r>
                      <a:endParaRPr lang="it-IT" sz="1400" dirty="0">
                        <a:solidFill>
                          <a:srgbClr val="1E3D71"/>
                        </a:solidFill>
                        <a:highlight>
                          <a:srgbClr val="FFFF00"/>
                        </a:highlight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7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7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94159709"/>
                  </a:ext>
                </a:extLst>
              </a:tr>
              <a:tr h="724429">
                <a:tc>
                  <a:txBody>
                    <a:bodyPr/>
                    <a:lstStyle/>
                    <a:p>
                      <a:r>
                        <a:rPr lang="it-IT" sz="1400" b="1" dirty="0">
                          <a:solidFill>
                            <a:srgbClr val="1E3D7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Serie B &amp; Eventi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7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7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400" dirty="0">
                          <a:solidFill>
                            <a:srgbClr val="1E3D7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Presenza / Alto Profilo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7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7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400" dirty="0">
                          <a:solidFill>
                            <a:srgbClr val="1E3D7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Incontri di formazione mirati a valorizzare l’evento sportivo, pianificati stabilmente a calendario.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7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7D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41201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35109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8D0E40-B105-474F-5FA9-171249308B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6">
            <a:extLst>
              <a:ext uri="{FF2B5EF4-FFF2-40B4-BE49-F238E27FC236}">
                <a16:creationId xmlns:a16="http://schemas.microsoft.com/office/drawing/2014/main" id="{C7869208-16EF-6674-F016-C711F67CD62D}"/>
              </a:ext>
            </a:extLst>
          </p:cNvPr>
          <p:cNvSpPr txBox="1"/>
          <p:nvPr/>
        </p:nvSpPr>
        <p:spPr>
          <a:xfrm>
            <a:off x="343301" y="963044"/>
            <a:ext cx="10792786" cy="5714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655"/>
              </a:lnSpc>
            </a:pPr>
            <a:r>
              <a:rPr lang="en-US" sz="3325" b="1" dirty="0">
                <a:solidFill>
                  <a:srgbClr val="00B0F0"/>
                </a:solidFill>
                <a:latin typeface="Poppins" panose="00000500000000000000" pitchFamily="2" charset="0"/>
                <a:ea typeface="Arial" charset="0"/>
                <a:cs typeface="Poppins" panose="00000500000000000000" pitchFamily="2" charset="0"/>
              </a:rPr>
              <a:t>  </a:t>
            </a:r>
            <a:r>
              <a:rPr lang="it-IT" sz="2500" b="1" i="0" u="none" strike="noStrike" dirty="0">
                <a:solidFill>
                  <a:srgbClr val="1E3D71"/>
                </a:solidFill>
                <a:effectLst/>
                <a:latin typeface="Poppins" panose="00000500000000000000" pitchFamily="2" charset="0"/>
              </a:rPr>
              <a:t>TUTELA E NUOVE FIGURE</a:t>
            </a:r>
            <a:endParaRPr lang="en-US" sz="2500" b="1" dirty="0">
              <a:solidFill>
                <a:srgbClr val="1E3D71"/>
              </a:solidFill>
              <a:latin typeface="Poppins" panose="00000500000000000000" pitchFamily="2" charset="0"/>
              <a:ea typeface="Arial" charset="0"/>
              <a:cs typeface="Poppins" panose="00000500000000000000" pitchFamily="2" charset="0"/>
            </a:endParaRPr>
          </a:p>
        </p:txBody>
      </p: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B19BBE92-D371-8CBF-625D-4D65BAA25373}"/>
              </a:ext>
            </a:extLst>
          </p:cNvPr>
          <p:cNvCxnSpPr/>
          <p:nvPr/>
        </p:nvCxnSpPr>
        <p:spPr>
          <a:xfrm>
            <a:off x="343301" y="909721"/>
            <a:ext cx="0" cy="720000"/>
          </a:xfrm>
          <a:prstGeom prst="line">
            <a:avLst/>
          </a:prstGeom>
          <a:ln w="28575">
            <a:solidFill>
              <a:srgbClr val="1E7DFF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CB28199E-D114-EDA1-10E4-B0E115D6F933}"/>
              </a:ext>
            </a:extLst>
          </p:cNvPr>
          <p:cNvSpPr txBox="1"/>
          <p:nvPr/>
        </p:nvSpPr>
        <p:spPr>
          <a:xfrm>
            <a:off x="332413" y="2622725"/>
            <a:ext cx="5349925" cy="2690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1E7E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Area </a:t>
            </a:r>
            <a:r>
              <a:rPr lang="it-IT" b="1" dirty="0" err="1">
                <a:solidFill>
                  <a:srgbClr val="1E7E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Safeguarding</a:t>
            </a:r>
            <a:r>
              <a:rPr lang="it-IT" b="1" dirty="0">
                <a:solidFill>
                  <a:srgbClr val="1E7E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Office</a:t>
            </a:r>
          </a:p>
          <a:p>
            <a:endParaRPr lang="it-IT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it-IT" sz="1600" dirty="0">
                <a:solidFill>
                  <a:srgbClr val="1E3D7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Rafforzare la sicurezza del minore all’interno del sistema sportivo per accrescere il valore etico e sociale dell’attività.</a:t>
            </a:r>
          </a:p>
          <a:p>
            <a:pPr defTabSz="627063">
              <a:spcBef>
                <a:spcPts val="1000"/>
              </a:spcBef>
            </a:pPr>
            <a:r>
              <a:rPr lang="it-IT" sz="1600" dirty="0">
                <a:solidFill>
                  <a:srgbClr val="1E3D7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	Aggiornamenti continui online e in 	presenza.</a:t>
            </a:r>
          </a:p>
          <a:p>
            <a:pPr>
              <a:spcBef>
                <a:spcPts val="1500"/>
              </a:spcBef>
              <a:tabLst>
                <a:tab pos="627063" algn="l"/>
              </a:tabLst>
            </a:pPr>
            <a:r>
              <a:rPr lang="it-IT" sz="1600" dirty="0">
                <a:solidFill>
                  <a:srgbClr val="1E3D7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	Organizzazione del Convegno 	Nazionale </a:t>
            </a:r>
            <a:r>
              <a:rPr lang="it-IT" sz="1600" dirty="0" err="1">
                <a:solidFill>
                  <a:srgbClr val="1E3D7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Safeguarding</a:t>
            </a:r>
            <a:r>
              <a:rPr lang="it-IT" sz="1600" dirty="0">
                <a:solidFill>
                  <a:srgbClr val="1E3D7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17333829-5572-42A7-E73E-7AE799617384}"/>
              </a:ext>
            </a:extLst>
          </p:cNvPr>
          <p:cNvSpPr txBox="1"/>
          <p:nvPr/>
        </p:nvSpPr>
        <p:spPr>
          <a:xfrm>
            <a:off x="6504588" y="2624422"/>
            <a:ext cx="5354999" cy="29367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1E7E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Figure Specialistiche / Corsi Abilitanti (?)</a:t>
            </a:r>
          </a:p>
          <a:p>
            <a:endParaRPr lang="it-IT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it-IT" sz="1600" dirty="0">
                <a:solidFill>
                  <a:srgbClr val="1E3D7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Nuovi percorsi formativi abilitanti e d’eccellenza per elevare i profili operativi più importanti del movimento.</a:t>
            </a:r>
          </a:p>
          <a:p>
            <a:pPr defTabSz="627063">
              <a:spcBef>
                <a:spcPts val="1000"/>
              </a:spcBef>
            </a:pPr>
            <a:r>
              <a:rPr lang="it-IT" sz="1600" dirty="0">
                <a:solidFill>
                  <a:srgbClr val="1E3D7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	Corso di qualificazione per Team 	Manager e altre Figure Dirigenziali specifiche 	(DS)</a:t>
            </a:r>
          </a:p>
          <a:p>
            <a:pPr defTabSz="627063">
              <a:spcBef>
                <a:spcPts val="1500"/>
              </a:spcBef>
            </a:pPr>
            <a:r>
              <a:rPr lang="it-IT" sz="1600" dirty="0">
                <a:solidFill>
                  <a:srgbClr val="1E3D7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	Formazione Agenti Sportivi 	(regolamento CONI/FIPAV).</a:t>
            </a:r>
          </a:p>
        </p:txBody>
      </p:sp>
      <p:pic>
        <p:nvPicPr>
          <p:cNvPr id="20" name="Elemento grafico 19" descr="Cappello di laurea con riempimento a tinta unita">
            <a:extLst>
              <a:ext uri="{FF2B5EF4-FFF2-40B4-BE49-F238E27FC236}">
                <a16:creationId xmlns:a16="http://schemas.microsoft.com/office/drawing/2014/main" id="{5C791248-7339-52E6-C869-740304A543B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570327" y="4132726"/>
            <a:ext cx="432000" cy="432000"/>
          </a:xfrm>
          <a:prstGeom prst="rect">
            <a:avLst/>
          </a:prstGeom>
        </p:spPr>
      </p:pic>
      <p:pic>
        <p:nvPicPr>
          <p:cNvPr id="4" name="Elemento grafico 3" descr="Martelletto con riempimento a tinta unita">
            <a:extLst>
              <a:ext uri="{FF2B5EF4-FFF2-40B4-BE49-F238E27FC236}">
                <a16:creationId xmlns:a16="http://schemas.microsoft.com/office/drawing/2014/main" id="{C692ABA6-2F80-AB50-7DEA-953D73AA691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81203" y="5005360"/>
            <a:ext cx="432000" cy="432000"/>
          </a:xfrm>
          <a:prstGeom prst="rect">
            <a:avLst/>
          </a:prstGeom>
        </p:spPr>
      </p:pic>
      <p:pic>
        <p:nvPicPr>
          <p:cNvPr id="9" name="Elemento grafico 8" descr="Scudo con riempimento a tinta unita">
            <a:extLst>
              <a:ext uri="{FF2B5EF4-FFF2-40B4-BE49-F238E27FC236}">
                <a16:creationId xmlns:a16="http://schemas.microsoft.com/office/drawing/2014/main" id="{FE8D42BD-BC37-CEAB-9579-54A75995F14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1983" y="4055023"/>
            <a:ext cx="432000" cy="432000"/>
          </a:xfrm>
          <a:prstGeom prst="rect">
            <a:avLst/>
          </a:prstGeom>
        </p:spPr>
      </p:pic>
      <p:pic>
        <p:nvPicPr>
          <p:cNvPr id="12" name="Elemento grafico 11" descr="Megafono con riempimento a tinta unita">
            <a:extLst>
              <a:ext uri="{FF2B5EF4-FFF2-40B4-BE49-F238E27FC236}">
                <a16:creationId xmlns:a16="http://schemas.microsoft.com/office/drawing/2014/main" id="{D1F8EBEB-8D70-3E28-89C7-2171E9B1756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1992" y="4771680"/>
            <a:ext cx="432000" cy="432000"/>
          </a:xfrm>
          <a:prstGeom prst="rect">
            <a:avLst/>
          </a:prstGeom>
        </p:spPr>
      </p:pic>
      <p:sp>
        <p:nvSpPr>
          <p:cNvPr id="15" name="Rettangolo 14">
            <a:extLst>
              <a:ext uri="{FF2B5EF4-FFF2-40B4-BE49-F238E27FC236}">
                <a16:creationId xmlns:a16="http://schemas.microsoft.com/office/drawing/2014/main" id="{546AB1AF-EF83-9E30-782F-84DE83448078}"/>
              </a:ext>
            </a:extLst>
          </p:cNvPr>
          <p:cNvSpPr/>
          <p:nvPr/>
        </p:nvSpPr>
        <p:spPr>
          <a:xfrm>
            <a:off x="332406" y="2354806"/>
            <a:ext cx="5349932" cy="3324634"/>
          </a:xfrm>
          <a:prstGeom prst="rect">
            <a:avLst/>
          </a:prstGeom>
          <a:noFill/>
          <a:ln w="9525">
            <a:solidFill>
              <a:srgbClr val="1E7D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ADD543F4-C214-2806-09DD-F64AC42A5287}"/>
              </a:ext>
            </a:extLst>
          </p:cNvPr>
          <p:cNvSpPr/>
          <p:nvPr/>
        </p:nvSpPr>
        <p:spPr>
          <a:xfrm>
            <a:off x="6504588" y="2353213"/>
            <a:ext cx="5349932" cy="3326227"/>
          </a:xfrm>
          <a:prstGeom prst="rect">
            <a:avLst/>
          </a:prstGeom>
          <a:noFill/>
          <a:ln w="9525">
            <a:solidFill>
              <a:srgbClr val="1E7D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87450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0B9FB-C44D-EBEF-707A-5C549E535C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6">
            <a:extLst>
              <a:ext uri="{FF2B5EF4-FFF2-40B4-BE49-F238E27FC236}">
                <a16:creationId xmlns:a16="http://schemas.microsoft.com/office/drawing/2014/main" id="{A6159092-B6E9-9639-9AE2-9EF2820CDA37}"/>
              </a:ext>
            </a:extLst>
          </p:cNvPr>
          <p:cNvSpPr txBox="1"/>
          <p:nvPr/>
        </p:nvSpPr>
        <p:spPr>
          <a:xfrm>
            <a:off x="343301" y="963044"/>
            <a:ext cx="10792786" cy="5714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655"/>
              </a:lnSpc>
            </a:pPr>
            <a:r>
              <a:rPr lang="en-US" sz="3325" b="1" dirty="0">
                <a:solidFill>
                  <a:srgbClr val="00B0F0"/>
                </a:solidFill>
                <a:latin typeface="Poppins" panose="00000500000000000000" pitchFamily="2" charset="0"/>
                <a:ea typeface="Arial" charset="0"/>
                <a:cs typeface="Poppins" panose="00000500000000000000" pitchFamily="2" charset="0"/>
              </a:rPr>
              <a:t>  </a:t>
            </a:r>
            <a:r>
              <a:rPr lang="it-IT" sz="2500" b="1" i="0" u="none" strike="noStrike" dirty="0">
                <a:solidFill>
                  <a:srgbClr val="1E3D71"/>
                </a:solidFill>
                <a:effectLst/>
                <a:latin typeface="Poppins" panose="00000500000000000000" pitchFamily="2" charset="0"/>
              </a:rPr>
              <a:t>CONNESSIONE E SINERGIA</a:t>
            </a:r>
            <a:endParaRPr lang="en-US" sz="2500" b="1" dirty="0">
              <a:solidFill>
                <a:srgbClr val="1E3D71"/>
              </a:solidFill>
              <a:latin typeface="Poppins" panose="00000500000000000000" pitchFamily="2" charset="0"/>
              <a:ea typeface="Arial" charset="0"/>
              <a:cs typeface="Poppins" panose="00000500000000000000" pitchFamily="2" charset="0"/>
            </a:endParaRPr>
          </a:p>
        </p:txBody>
      </p: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7BDCDB75-85DE-79E5-45D7-4C17652A941B}"/>
              </a:ext>
            </a:extLst>
          </p:cNvPr>
          <p:cNvCxnSpPr/>
          <p:nvPr/>
        </p:nvCxnSpPr>
        <p:spPr>
          <a:xfrm>
            <a:off x="343301" y="909721"/>
            <a:ext cx="0" cy="720000"/>
          </a:xfrm>
          <a:prstGeom prst="line">
            <a:avLst/>
          </a:prstGeom>
          <a:ln w="28575">
            <a:solidFill>
              <a:srgbClr val="1E7DFF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3F9A12D7-2E38-6882-8E08-56BB01AD0C33}"/>
              </a:ext>
            </a:extLst>
          </p:cNvPr>
          <p:cNvSpPr txBox="1"/>
          <p:nvPr/>
        </p:nvSpPr>
        <p:spPr>
          <a:xfrm>
            <a:off x="332413" y="2450005"/>
            <a:ext cx="5349925" cy="24442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1E7E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Interconnessione Formativa</a:t>
            </a:r>
          </a:p>
          <a:p>
            <a:endParaRPr lang="it-IT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it-IT" sz="1600" dirty="0">
                <a:solidFill>
                  <a:srgbClr val="1E3D7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L’analisi dell’abbandono sportivo giovanile evidenzia un bisogno cruciale di integrazione tra la formazione dei Tecnici con quella dei Dirigenti. </a:t>
            </a:r>
          </a:p>
          <a:p>
            <a:pPr defTabSz="627063">
              <a:spcBef>
                <a:spcPts val="1000"/>
              </a:spcBef>
            </a:pPr>
            <a:r>
              <a:rPr lang="it-IT" sz="1600" dirty="0">
                <a:solidFill>
                  <a:srgbClr val="1E3D7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	Allineamento tra visione di campo e 	governance.</a:t>
            </a:r>
          </a:p>
          <a:p>
            <a:pPr>
              <a:spcBef>
                <a:spcPts val="1500"/>
              </a:spcBef>
              <a:tabLst>
                <a:tab pos="627063" algn="l"/>
              </a:tabLst>
            </a:pPr>
            <a:r>
              <a:rPr lang="it-IT" sz="1600" dirty="0">
                <a:solidFill>
                  <a:srgbClr val="1E3D7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	Centralità della persona e della rete sociale. 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5F6A7E58-8A05-AA4E-3356-930E36F542F0}"/>
              </a:ext>
            </a:extLst>
          </p:cNvPr>
          <p:cNvSpPr txBox="1"/>
          <p:nvPr/>
        </p:nvSpPr>
        <p:spPr>
          <a:xfrm>
            <a:off x="6504588" y="2441542"/>
            <a:ext cx="5354999" cy="2690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1E7E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Integrazione e Sviluppo</a:t>
            </a:r>
          </a:p>
          <a:p>
            <a:endParaRPr lang="it-IT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it-IT" sz="1600" dirty="0">
                <a:solidFill>
                  <a:srgbClr val="1E3D7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Evitare iniziative isolate: l’intera offerta formativa deve muoversi all’interno di un sistema coordinato a livello nazionale.</a:t>
            </a:r>
          </a:p>
          <a:p>
            <a:pPr defTabSz="627063">
              <a:spcBef>
                <a:spcPts val="1000"/>
              </a:spcBef>
            </a:pPr>
            <a:r>
              <a:rPr lang="it-IT" sz="1600" dirty="0">
                <a:solidFill>
                  <a:srgbClr val="1E3D7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	Sinergie stabili tra territori e Accademia 	FIPAV.</a:t>
            </a:r>
          </a:p>
          <a:p>
            <a:pPr defTabSz="627063">
              <a:spcBef>
                <a:spcPts val="1500"/>
              </a:spcBef>
            </a:pPr>
            <a:r>
              <a:rPr lang="it-IT" sz="1600" dirty="0">
                <a:solidFill>
                  <a:srgbClr val="1E3D7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	Monitoraggio costante dell’efficacia 	didattica. 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CEA790ED-5B95-4B3B-0B1B-B01AD9C0D9C6}"/>
              </a:ext>
            </a:extLst>
          </p:cNvPr>
          <p:cNvSpPr/>
          <p:nvPr/>
        </p:nvSpPr>
        <p:spPr>
          <a:xfrm>
            <a:off x="332406" y="2192246"/>
            <a:ext cx="5349932" cy="3127965"/>
          </a:xfrm>
          <a:prstGeom prst="rect">
            <a:avLst/>
          </a:prstGeom>
          <a:noFill/>
          <a:ln w="9525">
            <a:solidFill>
              <a:srgbClr val="1E7D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5978DF8A-C99A-C7F8-160F-A5ACC1347BA7}"/>
              </a:ext>
            </a:extLst>
          </p:cNvPr>
          <p:cNvSpPr/>
          <p:nvPr/>
        </p:nvSpPr>
        <p:spPr>
          <a:xfrm>
            <a:off x="6504588" y="2203128"/>
            <a:ext cx="5349932" cy="3117082"/>
          </a:xfrm>
          <a:prstGeom prst="rect">
            <a:avLst/>
          </a:prstGeom>
          <a:noFill/>
          <a:ln w="9525">
            <a:solidFill>
              <a:srgbClr val="1E7D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7" name="Elemento grafico 6" descr="Diagramma di Gantt con riempimento a tinta unita">
            <a:extLst>
              <a:ext uri="{FF2B5EF4-FFF2-40B4-BE49-F238E27FC236}">
                <a16:creationId xmlns:a16="http://schemas.microsoft.com/office/drawing/2014/main" id="{5E31B349-A0B8-1B0B-AA2B-87B821294A7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589456" y="4609120"/>
            <a:ext cx="432000" cy="432000"/>
          </a:xfrm>
          <a:prstGeom prst="rect">
            <a:avLst/>
          </a:prstGeom>
        </p:spPr>
      </p:pic>
      <p:pic>
        <p:nvPicPr>
          <p:cNvPr id="11" name="Elemento grafico 10" descr="Stretta di mano con riempimento a tinta unita">
            <a:extLst>
              <a:ext uri="{FF2B5EF4-FFF2-40B4-BE49-F238E27FC236}">
                <a16:creationId xmlns:a16="http://schemas.microsoft.com/office/drawing/2014/main" id="{E4884423-21C9-8837-7649-5D9405B5A5F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89457" y="3888886"/>
            <a:ext cx="432000" cy="432000"/>
          </a:xfrm>
          <a:prstGeom prst="rect">
            <a:avLst/>
          </a:prstGeom>
        </p:spPr>
      </p:pic>
      <p:pic>
        <p:nvPicPr>
          <p:cNvPr id="14" name="Elemento grafico 13" descr="Utente con riempimento a tinta unita">
            <a:extLst>
              <a:ext uri="{FF2B5EF4-FFF2-40B4-BE49-F238E27FC236}">
                <a16:creationId xmlns:a16="http://schemas.microsoft.com/office/drawing/2014/main" id="{312563AE-1710-8453-A351-E09A7F4E057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4892" y="4499939"/>
            <a:ext cx="432000" cy="432000"/>
          </a:xfrm>
          <a:prstGeom prst="rect">
            <a:avLst/>
          </a:prstGeom>
        </p:spPr>
      </p:pic>
      <p:pic>
        <p:nvPicPr>
          <p:cNvPr id="17" name="Elemento grafico 16" descr="Riciclo con riempimento a tinta unita">
            <a:extLst>
              <a:ext uri="{FF2B5EF4-FFF2-40B4-BE49-F238E27FC236}">
                <a16:creationId xmlns:a16="http://schemas.microsoft.com/office/drawing/2014/main" id="{1B3D8CC3-D7E5-BD84-C75E-DD08032C005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14892" y="3901423"/>
            <a:ext cx="432000" cy="432000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E5970D26-5DB2-BEEA-A40E-5E16610296CC}"/>
              </a:ext>
            </a:extLst>
          </p:cNvPr>
          <p:cNvSpPr txBox="1"/>
          <p:nvPr/>
        </p:nvSpPr>
        <p:spPr>
          <a:xfrm>
            <a:off x="343301" y="5596470"/>
            <a:ext cx="115221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solidFill>
                  <a:srgbClr val="1E3D7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Formazione specifica per Allenatori dei Settori Giovanili</a:t>
            </a:r>
          </a:p>
        </p:txBody>
      </p:sp>
    </p:spTree>
    <p:extLst>
      <p:ext uri="{BB962C8B-B14F-4D97-AF65-F5344CB8AC3E}">
        <p14:creationId xmlns:p14="http://schemas.microsoft.com/office/powerpoint/2010/main" val="14627076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75021B-B916-E790-F4B6-F4446DA1D3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6">
            <a:extLst>
              <a:ext uri="{FF2B5EF4-FFF2-40B4-BE49-F238E27FC236}">
                <a16:creationId xmlns:a16="http://schemas.microsoft.com/office/drawing/2014/main" id="{38B28112-CAE5-7C84-C972-37501269DA6B}"/>
              </a:ext>
            </a:extLst>
          </p:cNvPr>
          <p:cNvSpPr txBox="1"/>
          <p:nvPr/>
        </p:nvSpPr>
        <p:spPr>
          <a:xfrm>
            <a:off x="343301" y="963044"/>
            <a:ext cx="10792786" cy="5714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655"/>
              </a:lnSpc>
            </a:pPr>
            <a:r>
              <a:rPr lang="en-US" sz="3325" b="1" dirty="0">
                <a:solidFill>
                  <a:srgbClr val="00B0F0"/>
                </a:solidFill>
                <a:latin typeface="Poppins" panose="00000500000000000000" pitchFamily="2" charset="0"/>
                <a:ea typeface="Arial" charset="0"/>
                <a:cs typeface="Poppins" panose="00000500000000000000" pitchFamily="2" charset="0"/>
              </a:rPr>
              <a:t>  </a:t>
            </a:r>
            <a:r>
              <a:rPr lang="it-IT" sz="2500" b="1" i="0" u="none" strike="noStrike" dirty="0">
                <a:solidFill>
                  <a:srgbClr val="1E3D71"/>
                </a:solidFill>
                <a:effectLst/>
                <a:latin typeface="Poppins" panose="00000500000000000000" pitchFamily="2" charset="0"/>
              </a:rPr>
              <a:t>LA NOSTRA EVOLUZIONE</a:t>
            </a:r>
            <a:endParaRPr lang="en-US" sz="2500" b="1" dirty="0">
              <a:solidFill>
                <a:srgbClr val="1E3D71"/>
              </a:solidFill>
              <a:latin typeface="Poppins" panose="00000500000000000000" pitchFamily="2" charset="0"/>
              <a:ea typeface="Arial" charset="0"/>
              <a:cs typeface="Poppins" panose="00000500000000000000" pitchFamily="2" charset="0"/>
            </a:endParaRPr>
          </a:p>
        </p:txBody>
      </p: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86FA1DC5-C693-1A4E-5287-FF1A84470A98}"/>
              </a:ext>
            </a:extLst>
          </p:cNvPr>
          <p:cNvCxnSpPr/>
          <p:nvPr/>
        </p:nvCxnSpPr>
        <p:spPr>
          <a:xfrm>
            <a:off x="343301" y="909721"/>
            <a:ext cx="0" cy="720000"/>
          </a:xfrm>
          <a:prstGeom prst="line">
            <a:avLst/>
          </a:prstGeom>
          <a:ln w="28575">
            <a:solidFill>
              <a:srgbClr val="1E7DFF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4E2CEAEA-6586-1463-5659-404924C439C9}"/>
              </a:ext>
            </a:extLst>
          </p:cNvPr>
          <p:cNvSpPr txBox="1"/>
          <p:nvPr/>
        </p:nvSpPr>
        <p:spPr>
          <a:xfrm>
            <a:off x="359215" y="2281460"/>
            <a:ext cx="501080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31825"/>
            <a:r>
              <a:rPr lang="it-IT" b="1" dirty="0">
                <a:solidFill>
                  <a:srgbClr val="1E7E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	Istituto Nazionale</a:t>
            </a:r>
          </a:p>
          <a:p>
            <a:endParaRPr lang="it-IT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it-IT" sz="1600" dirty="0">
                <a:solidFill>
                  <a:srgbClr val="1E3D7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Evoluzione strategica verso la nascita dell’Istituto Nazionale di Formazione FIPAV, affiancato da partnership accademiche ed un Master Universitario dedicato.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7E4A9D62-A115-9174-5E40-543CA11C010A}"/>
              </a:ext>
            </a:extLst>
          </p:cNvPr>
          <p:cNvSpPr txBox="1"/>
          <p:nvPr/>
        </p:nvSpPr>
        <p:spPr>
          <a:xfrm>
            <a:off x="6400801" y="2281458"/>
            <a:ext cx="544526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31825"/>
            <a:r>
              <a:rPr lang="it-IT" b="1" dirty="0">
                <a:solidFill>
                  <a:srgbClr val="1E7E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	Knowledge Centre</a:t>
            </a:r>
          </a:p>
          <a:p>
            <a:endParaRPr lang="it-IT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it-IT" sz="1600" dirty="0">
                <a:solidFill>
                  <a:srgbClr val="1E3D7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Piattaforma digitale unica per la condivisione di materiali formativi, integrata con IA, archivio storico e tecnologie d’avanguardia.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9E58EDFB-5AF8-4456-AB92-4459591DF0F3}"/>
              </a:ext>
            </a:extLst>
          </p:cNvPr>
          <p:cNvSpPr txBox="1"/>
          <p:nvPr/>
        </p:nvSpPr>
        <p:spPr>
          <a:xfrm>
            <a:off x="6409237" y="4559146"/>
            <a:ext cx="545034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31825"/>
            <a:r>
              <a:rPr lang="it-IT" b="1" dirty="0">
                <a:solidFill>
                  <a:srgbClr val="1E7E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	Diffusione Media</a:t>
            </a:r>
          </a:p>
          <a:p>
            <a:endParaRPr lang="it-IT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it-IT" sz="1600" dirty="0">
                <a:solidFill>
                  <a:srgbClr val="1E3D7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Produzione e divulgazione scientifica tramite la Rivista Scientifica di settore e la serie di Podcast formativi dell’Accademia FIPAV.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86715A9E-4B79-29D7-56B0-A4B78F199237}"/>
              </a:ext>
            </a:extLst>
          </p:cNvPr>
          <p:cNvSpPr/>
          <p:nvPr/>
        </p:nvSpPr>
        <p:spPr>
          <a:xfrm>
            <a:off x="343300" y="1995058"/>
            <a:ext cx="5445253" cy="1900994"/>
          </a:xfrm>
          <a:prstGeom prst="rect">
            <a:avLst/>
          </a:prstGeom>
          <a:noFill/>
          <a:ln w="9525">
            <a:solidFill>
              <a:srgbClr val="1E7D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AC6F0320-97C4-F41E-1C32-F224D66B149B}"/>
              </a:ext>
            </a:extLst>
          </p:cNvPr>
          <p:cNvSpPr/>
          <p:nvPr/>
        </p:nvSpPr>
        <p:spPr>
          <a:xfrm>
            <a:off x="6400800" y="1995057"/>
            <a:ext cx="5445257" cy="1900994"/>
          </a:xfrm>
          <a:prstGeom prst="rect">
            <a:avLst/>
          </a:prstGeom>
          <a:noFill/>
          <a:ln w="9525">
            <a:solidFill>
              <a:srgbClr val="1E7D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B117A00E-70D4-531E-8FE0-5BCC9CED26FC}"/>
              </a:ext>
            </a:extLst>
          </p:cNvPr>
          <p:cNvSpPr/>
          <p:nvPr/>
        </p:nvSpPr>
        <p:spPr>
          <a:xfrm>
            <a:off x="6400791" y="4301146"/>
            <a:ext cx="5445266" cy="1900994"/>
          </a:xfrm>
          <a:prstGeom prst="rect">
            <a:avLst/>
          </a:prstGeom>
          <a:noFill/>
          <a:ln w="9525">
            <a:solidFill>
              <a:srgbClr val="1E7D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4" name="Elemento grafico 3" descr="Corte con riempimento a tinta unita">
            <a:extLst>
              <a:ext uri="{FF2B5EF4-FFF2-40B4-BE49-F238E27FC236}">
                <a16:creationId xmlns:a16="http://schemas.microsoft.com/office/drawing/2014/main" id="{9D3DDEF2-73EE-10B0-BCC6-E315B486D0B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59205" y="2187799"/>
            <a:ext cx="468000" cy="468000"/>
          </a:xfrm>
          <a:prstGeom prst="rect">
            <a:avLst/>
          </a:prstGeom>
        </p:spPr>
      </p:pic>
      <p:pic>
        <p:nvPicPr>
          <p:cNvPr id="12" name="Elemento grafico 11" descr="Racconto con riempimento a tinta unita">
            <a:extLst>
              <a:ext uri="{FF2B5EF4-FFF2-40B4-BE49-F238E27FC236}">
                <a16:creationId xmlns:a16="http://schemas.microsoft.com/office/drawing/2014/main" id="{4580FEC7-17CE-5562-8FEE-5D66B7A5F6A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36635" y="4479174"/>
            <a:ext cx="468000" cy="468000"/>
          </a:xfrm>
          <a:prstGeom prst="rect">
            <a:avLst/>
          </a:prstGeom>
        </p:spPr>
      </p:pic>
      <p:pic>
        <p:nvPicPr>
          <p:cNvPr id="17" name="Elemento grafico 16" descr="Portatile con riempimento a tinta unita">
            <a:extLst>
              <a:ext uri="{FF2B5EF4-FFF2-40B4-BE49-F238E27FC236}">
                <a16:creationId xmlns:a16="http://schemas.microsoft.com/office/drawing/2014/main" id="{BCECB36B-5375-2C00-1431-D4592288B01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20010" y="2187799"/>
            <a:ext cx="468000" cy="468000"/>
          </a:xfrm>
          <a:prstGeom prst="rect">
            <a:avLst/>
          </a:prstGeom>
        </p:spPr>
      </p:pic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8484A6BF-66D9-6A02-4B53-87F97D72E60B}"/>
              </a:ext>
            </a:extLst>
          </p:cNvPr>
          <p:cNvSpPr txBox="1"/>
          <p:nvPr/>
        </p:nvSpPr>
        <p:spPr>
          <a:xfrm>
            <a:off x="360350" y="4561921"/>
            <a:ext cx="545034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31825"/>
            <a:r>
              <a:rPr lang="it-IT" b="1" dirty="0">
                <a:solidFill>
                  <a:srgbClr val="1E7E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	Nuovo Sportello Fiscale</a:t>
            </a:r>
          </a:p>
          <a:p>
            <a:endParaRPr lang="it-IT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it-IT" sz="1600" dirty="0">
                <a:solidFill>
                  <a:srgbClr val="1E3D7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Assistenza proattiva e </a:t>
            </a:r>
            <a:r>
              <a:rPr lang="it-IT" sz="1600" i="1" dirty="0" err="1">
                <a:solidFill>
                  <a:srgbClr val="1E3D7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reminder</a:t>
            </a:r>
            <a:r>
              <a:rPr lang="it-IT" sz="1600" dirty="0">
                <a:solidFill>
                  <a:srgbClr val="1E3D7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operativo per tradurre la complessità delle riforme legislative in scadenza e adempimenti chiari per le affiliate..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A6B6EF42-D1F2-C784-4060-F009DCD5E0AB}"/>
              </a:ext>
            </a:extLst>
          </p:cNvPr>
          <p:cNvSpPr/>
          <p:nvPr/>
        </p:nvSpPr>
        <p:spPr>
          <a:xfrm>
            <a:off x="332421" y="4303921"/>
            <a:ext cx="5464749" cy="1900994"/>
          </a:xfrm>
          <a:prstGeom prst="rect">
            <a:avLst/>
          </a:prstGeom>
          <a:noFill/>
          <a:ln w="9525">
            <a:solidFill>
              <a:srgbClr val="1E7D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9" name="Elemento grafico 18" descr="Elenco di controllo con riempimento a tinta unita">
            <a:extLst>
              <a:ext uri="{FF2B5EF4-FFF2-40B4-BE49-F238E27FC236}">
                <a16:creationId xmlns:a16="http://schemas.microsoft.com/office/drawing/2014/main" id="{CDA1D841-AE08-0993-4773-091BF96944B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59205" y="4479174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2297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61E2A6-F32E-6B94-0174-A9CAC06BCF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6">
            <a:extLst>
              <a:ext uri="{FF2B5EF4-FFF2-40B4-BE49-F238E27FC236}">
                <a16:creationId xmlns:a16="http://schemas.microsoft.com/office/drawing/2014/main" id="{62786CDB-6F8A-ADD9-55F2-91149F004824}"/>
              </a:ext>
            </a:extLst>
          </p:cNvPr>
          <p:cNvSpPr txBox="1"/>
          <p:nvPr/>
        </p:nvSpPr>
        <p:spPr>
          <a:xfrm>
            <a:off x="343301" y="963044"/>
            <a:ext cx="10792786" cy="5714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655"/>
              </a:lnSpc>
            </a:pPr>
            <a:r>
              <a:rPr lang="en-US" sz="3325" b="1" dirty="0">
                <a:solidFill>
                  <a:srgbClr val="00B0F0"/>
                </a:solidFill>
                <a:latin typeface="Poppins" panose="00000500000000000000" pitchFamily="2" charset="0"/>
                <a:ea typeface="Arial" charset="0"/>
                <a:cs typeface="Poppins" panose="00000500000000000000" pitchFamily="2" charset="0"/>
              </a:rPr>
              <a:t>  </a:t>
            </a:r>
            <a:r>
              <a:rPr lang="it-IT" sz="2500" b="1" i="0" u="none" strike="noStrike" dirty="0">
                <a:solidFill>
                  <a:srgbClr val="1E3D71"/>
                </a:solidFill>
                <a:effectLst/>
                <a:latin typeface="Poppins" panose="00000500000000000000" pitchFamily="2" charset="0"/>
              </a:rPr>
              <a:t>GLI STATI GENERALI DELLA PALLAVOLO</a:t>
            </a:r>
            <a:endParaRPr lang="en-US" sz="2500" b="1" dirty="0">
              <a:solidFill>
                <a:srgbClr val="1E3D71"/>
              </a:solidFill>
              <a:latin typeface="Poppins" panose="00000500000000000000" pitchFamily="2" charset="0"/>
              <a:ea typeface="Arial" charset="0"/>
              <a:cs typeface="Poppins" panose="00000500000000000000" pitchFamily="2" charset="0"/>
            </a:endParaRPr>
          </a:p>
        </p:txBody>
      </p: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FC5A7C60-BA1F-E943-48DF-104B86B54CCD}"/>
              </a:ext>
            </a:extLst>
          </p:cNvPr>
          <p:cNvCxnSpPr/>
          <p:nvPr/>
        </p:nvCxnSpPr>
        <p:spPr>
          <a:xfrm>
            <a:off x="343301" y="909721"/>
            <a:ext cx="0" cy="720000"/>
          </a:xfrm>
          <a:prstGeom prst="line">
            <a:avLst/>
          </a:prstGeom>
          <a:ln w="28575">
            <a:solidFill>
              <a:srgbClr val="1E7DFF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E062A0DF-2AEB-FB93-BC95-9AFCFD2F666A}"/>
              </a:ext>
            </a:extLst>
          </p:cNvPr>
          <p:cNvSpPr txBox="1"/>
          <p:nvPr/>
        </p:nvSpPr>
        <p:spPr>
          <a:xfrm>
            <a:off x="343301" y="2653205"/>
            <a:ext cx="5339036" cy="1967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solidFill>
                  <a:srgbClr val="1E7E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L’EVENTO FARO – CATANIA 2026</a:t>
            </a:r>
          </a:p>
          <a:p>
            <a:endParaRPr lang="it-IT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it-IT" sz="1600" b="1" dirty="0">
                <a:solidFill>
                  <a:srgbClr val="1E3D7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La pietra miliare corrente</a:t>
            </a:r>
          </a:p>
          <a:p>
            <a:pPr>
              <a:spcBef>
                <a:spcPts val="700"/>
              </a:spcBef>
            </a:pPr>
            <a:r>
              <a:rPr lang="it-IT" sz="1600" dirty="0">
                <a:solidFill>
                  <a:srgbClr val="1E3D7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Un momento straordinario di ascolto e co-progettazione per mappare i bisogni dei territori e lanciare la nuova stagione della Pallavolo Italiana del domani.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C861C9B8-7B88-0AEC-0C55-A37B99984C64}"/>
              </a:ext>
            </a:extLst>
          </p:cNvPr>
          <p:cNvSpPr txBox="1"/>
          <p:nvPr/>
        </p:nvSpPr>
        <p:spPr>
          <a:xfrm>
            <a:off x="6504587" y="2654902"/>
            <a:ext cx="5349932" cy="1967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solidFill>
                  <a:srgbClr val="1E7E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IL MODELLO PERMANENTE</a:t>
            </a:r>
          </a:p>
          <a:p>
            <a:endParaRPr lang="it-IT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it-IT" sz="1600" b="1" dirty="0">
                <a:solidFill>
                  <a:srgbClr val="1E3D7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Gli Stati Generali come processo continuo</a:t>
            </a:r>
          </a:p>
          <a:p>
            <a:pPr>
              <a:spcBef>
                <a:spcPts val="700"/>
              </a:spcBef>
            </a:pPr>
            <a:r>
              <a:rPr lang="it-IT" sz="1600" dirty="0">
                <a:solidFill>
                  <a:srgbClr val="1E3D7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Un percorso di formazione e confronto strategico ricorrente con i Comitati Regionali e Territoriali. Focus principale su strumenti organici di comunicazione, formazione e relazioni istituzionali.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863C9352-CF57-3195-DC7C-0E906D56097D}"/>
              </a:ext>
            </a:extLst>
          </p:cNvPr>
          <p:cNvSpPr/>
          <p:nvPr/>
        </p:nvSpPr>
        <p:spPr>
          <a:xfrm>
            <a:off x="332405" y="2385287"/>
            <a:ext cx="5349932" cy="2410234"/>
          </a:xfrm>
          <a:prstGeom prst="rect">
            <a:avLst/>
          </a:prstGeom>
          <a:noFill/>
          <a:ln w="9525">
            <a:solidFill>
              <a:srgbClr val="1E7D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C74F54A3-57E3-A887-BAC1-F3D4B33B35F6}"/>
              </a:ext>
            </a:extLst>
          </p:cNvPr>
          <p:cNvSpPr/>
          <p:nvPr/>
        </p:nvSpPr>
        <p:spPr>
          <a:xfrm>
            <a:off x="6504587" y="2396168"/>
            <a:ext cx="5349932" cy="2410234"/>
          </a:xfrm>
          <a:prstGeom prst="rect">
            <a:avLst/>
          </a:prstGeom>
          <a:noFill/>
          <a:ln w="9525">
            <a:solidFill>
              <a:srgbClr val="1E7D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987943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FDAA69-7E28-0139-ECDD-C1639444E1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6">
            <a:extLst>
              <a:ext uri="{FF2B5EF4-FFF2-40B4-BE49-F238E27FC236}">
                <a16:creationId xmlns:a16="http://schemas.microsoft.com/office/drawing/2014/main" id="{89E03BE7-1EBF-78F6-0AA7-9CE510CCBB14}"/>
              </a:ext>
            </a:extLst>
          </p:cNvPr>
          <p:cNvSpPr txBox="1"/>
          <p:nvPr/>
        </p:nvSpPr>
        <p:spPr>
          <a:xfrm>
            <a:off x="343301" y="963044"/>
            <a:ext cx="10792786" cy="5714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655"/>
              </a:lnSpc>
            </a:pPr>
            <a:r>
              <a:rPr lang="en-US" sz="3325" b="1" dirty="0">
                <a:solidFill>
                  <a:srgbClr val="00B0F0"/>
                </a:solidFill>
                <a:latin typeface="Poppins" panose="00000500000000000000" pitchFamily="2" charset="0"/>
                <a:ea typeface="Arial" charset="0"/>
                <a:cs typeface="Poppins" panose="00000500000000000000" pitchFamily="2" charset="0"/>
              </a:rPr>
              <a:t>  </a:t>
            </a:r>
            <a:r>
              <a:rPr lang="it-IT" sz="2500" b="1" i="0" u="none" strike="noStrike" dirty="0">
                <a:solidFill>
                  <a:srgbClr val="1E3D71"/>
                </a:solidFill>
                <a:effectLst/>
                <a:latin typeface="Poppins" panose="00000500000000000000" pitchFamily="2" charset="0"/>
              </a:rPr>
              <a:t>FORMAZIONE SPECIFICA COMITATI</a:t>
            </a:r>
            <a:endParaRPr lang="en-US" sz="2500" b="1" dirty="0">
              <a:solidFill>
                <a:srgbClr val="1E3D71"/>
              </a:solidFill>
              <a:latin typeface="Poppins" panose="00000500000000000000" pitchFamily="2" charset="0"/>
              <a:ea typeface="Arial" charset="0"/>
              <a:cs typeface="Poppins" panose="00000500000000000000" pitchFamily="2" charset="0"/>
            </a:endParaRPr>
          </a:p>
        </p:txBody>
      </p: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C7AF9B25-C1F5-E185-32A2-AD5AB87CE37F}"/>
              </a:ext>
            </a:extLst>
          </p:cNvPr>
          <p:cNvCxnSpPr/>
          <p:nvPr/>
        </p:nvCxnSpPr>
        <p:spPr>
          <a:xfrm>
            <a:off x="343301" y="909721"/>
            <a:ext cx="0" cy="720000"/>
          </a:xfrm>
          <a:prstGeom prst="line">
            <a:avLst/>
          </a:prstGeom>
          <a:ln w="28575">
            <a:solidFill>
              <a:srgbClr val="1E7DFF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022C365B-98FB-13D6-8E64-82B600CC7FF3}"/>
              </a:ext>
            </a:extLst>
          </p:cNvPr>
          <p:cNvSpPr txBox="1"/>
          <p:nvPr/>
        </p:nvSpPr>
        <p:spPr>
          <a:xfrm>
            <a:off x="332413" y="3145974"/>
            <a:ext cx="360821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1E7E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Responsabili Comunicazione</a:t>
            </a:r>
          </a:p>
          <a:p>
            <a:endParaRPr lang="it-IT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it-IT" sz="1600" dirty="0">
                <a:solidFill>
                  <a:srgbClr val="1E3D7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Sviluppo di competenze specifiche di comunicazione e PR per i referenti regionali e territoriali, al fine di uniformare l’immagine della FIPAV sul territorio.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1E9DB9A0-1B7F-C365-B3DC-B1B4FBED4EC7}"/>
              </a:ext>
            </a:extLst>
          </p:cNvPr>
          <p:cNvSpPr txBox="1"/>
          <p:nvPr/>
        </p:nvSpPr>
        <p:spPr>
          <a:xfrm>
            <a:off x="4281005" y="3145972"/>
            <a:ext cx="3608215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1E7E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Dirigenti Under 40</a:t>
            </a:r>
          </a:p>
          <a:p>
            <a:endParaRPr lang="it-IT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it-IT" sz="1600" dirty="0">
                <a:solidFill>
                  <a:srgbClr val="1E3D7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Percorsi residenziali ad alta intensità per i giovani dirigenti dei Comitati Regionali e Territoriali, coltivando la classe dirigente di domani.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3B19C42C-18C1-945E-9C37-A5DE45D1E033}"/>
              </a:ext>
            </a:extLst>
          </p:cNvPr>
          <p:cNvSpPr txBox="1"/>
          <p:nvPr/>
        </p:nvSpPr>
        <p:spPr>
          <a:xfrm>
            <a:off x="8251371" y="3145973"/>
            <a:ext cx="3608215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1E7E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Organi di Giustizia</a:t>
            </a:r>
          </a:p>
          <a:p>
            <a:endParaRPr lang="it-IT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it-IT" sz="1600" dirty="0">
                <a:solidFill>
                  <a:srgbClr val="1E3D7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Aggiornamenti continui e moduli formativi tecnici focalizzati sulle evoluzioni regolamentari e la corretta interpretazione delle normative federali.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960CB87C-723B-1805-6C31-CA010B72F451}"/>
              </a:ext>
            </a:extLst>
          </p:cNvPr>
          <p:cNvSpPr/>
          <p:nvPr/>
        </p:nvSpPr>
        <p:spPr>
          <a:xfrm>
            <a:off x="333131" y="2456406"/>
            <a:ext cx="3608205" cy="2813225"/>
          </a:xfrm>
          <a:prstGeom prst="rect">
            <a:avLst/>
          </a:prstGeom>
          <a:noFill/>
          <a:ln w="9525">
            <a:solidFill>
              <a:srgbClr val="1E7D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9D87A226-356F-E5E3-0CDC-477F74547821}"/>
              </a:ext>
            </a:extLst>
          </p:cNvPr>
          <p:cNvSpPr/>
          <p:nvPr/>
        </p:nvSpPr>
        <p:spPr>
          <a:xfrm>
            <a:off x="4281005" y="2467288"/>
            <a:ext cx="3608205" cy="2813225"/>
          </a:xfrm>
          <a:prstGeom prst="rect">
            <a:avLst/>
          </a:prstGeom>
          <a:noFill/>
          <a:ln w="9525">
            <a:solidFill>
              <a:srgbClr val="1E7D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42C7BC82-702E-8921-9E2C-FFB3C3065A0F}"/>
              </a:ext>
            </a:extLst>
          </p:cNvPr>
          <p:cNvSpPr/>
          <p:nvPr/>
        </p:nvSpPr>
        <p:spPr>
          <a:xfrm>
            <a:off x="8246305" y="2467288"/>
            <a:ext cx="3608205" cy="2813225"/>
          </a:xfrm>
          <a:prstGeom prst="rect">
            <a:avLst/>
          </a:prstGeom>
          <a:noFill/>
          <a:ln w="9525">
            <a:solidFill>
              <a:srgbClr val="1E7D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4" name="Elemento grafico 13" descr="Cappello di laurea con riempimento a tinta unita">
            <a:extLst>
              <a:ext uri="{FF2B5EF4-FFF2-40B4-BE49-F238E27FC236}">
                <a16:creationId xmlns:a16="http://schemas.microsoft.com/office/drawing/2014/main" id="{68AA883D-295A-9A1B-7671-DB602F48438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306768" y="2639572"/>
            <a:ext cx="468000" cy="468000"/>
          </a:xfrm>
          <a:prstGeom prst="rect">
            <a:avLst/>
          </a:prstGeom>
        </p:spPr>
      </p:pic>
      <p:pic>
        <p:nvPicPr>
          <p:cNvPr id="16" name="Elemento grafico 15" descr="Martelletto con riempimento a tinta unita">
            <a:extLst>
              <a:ext uri="{FF2B5EF4-FFF2-40B4-BE49-F238E27FC236}">
                <a16:creationId xmlns:a16="http://schemas.microsoft.com/office/drawing/2014/main" id="{C73C187F-AEC7-C617-45AA-9AD72FE7FF1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280772" y="2635438"/>
            <a:ext cx="432000" cy="432000"/>
          </a:xfrm>
          <a:prstGeom prst="rect">
            <a:avLst/>
          </a:prstGeom>
        </p:spPr>
      </p:pic>
      <p:pic>
        <p:nvPicPr>
          <p:cNvPr id="19" name="Elemento grafico 18" descr="Megafono con riempimento a tinta unita">
            <a:extLst>
              <a:ext uri="{FF2B5EF4-FFF2-40B4-BE49-F238E27FC236}">
                <a16:creationId xmlns:a16="http://schemas.microsoft.com/office/drawing/2014/main" id="{28AB9F89-A3AC-9F5E-E228-64736F5FB4D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4385" y="2635438"/>
            <a:ext cx="43200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0128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FD0076-1F74-7806-CC95-F318B27E44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6">
            <a:extLst>
              <a:ext uri="{FF2B5EF4-FFF2-40B4-BE49-F238E27FC236}">
                <a16:creationId xmlns:a16="http://schemas.microsoft.com/office/drawing/2014/main" id="{62855C0A-A9D1-3296-3C99-11C6F3D9EFE4}"/>
              </a:ext>
            </a:extLst>
          </p:cNvPr>
          <p:cNvSpPr txBox="1"/>
          <p:nvPr/>
        </p:nvSpPr>
        <p:spPr>
          <a:xfrm>
            <a:off x="343301" y="963044"/>
            <a:ext cx="10792786" cy="5714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655"/>
              </a:lnSpc>
            </a:pPr>
            <a:r>
              <a:rPr lang="en-US" sz="3325" b="1" dirty="0">
                <a:solidFill>
                  <a:srgbClr val="00B0F0"/>
                </a:solidFill>
                <a:latin typeface="Poppins" panose="00000500000000000000" pitchFamily="2" charset="0"/>
                <a:ea typeface="Arial" charset="0"/>
                <a:cs typeface="Poppins" panose="00000500000000000000" pitchFamily="2" charset="0"/>
              </a:rPr>
              <a:t>  </a:t>
            </a:r>
            <a:r>
              <a:rPr lang="it-IT" sz="2500" b="1" i="0" u="none" strike="noStrike" dirty="0">
                <a:solidFill>
                  <a:srgbClr val="1E3D71"/>
                </a:solidFill>
                <a:effectLst/>
                <a:latin typeface="Poppins" panose="00000500000000000000" pitchFamily="2" charset="0"/>
              </a:rPr>
              <a:t>INCONTRI TECNICO MANAGERIALI CON CT NAZIONALI</a:t>
            </a:r>
            <a:endParaRPr lang="en-US" sz="2500" b="1" dirty="0">
              <a:solidFill>
                <a:srgbClr val="1E3D71"/>
              </a:solidFill>
              <a:latin typeface="Poppins" panose="00000500000000000000" pitchFamily="2" charset="0"/>
              <a:ea typeface="Arial" charset="0"/>
              <a:cs typeface="Poppins" panose="00000500000000000000" pitchFamily="2" charset="0"/>
            </a:endParaRPr>
          </a:p>
        </p:txBody>
      </p: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AB7AC016-98CC-6D12-BEF2-46E673EDC6EB}"/>
              </a:ext>
            </a:extLst>
          </p:cNvPr>
          <p:cNvCxnSpPr/>
          <p:nvPr/>
        </p:nvCxnSpPr>
        <p:spPr>
          <a:xfrm>
            <a:off x="343301" y="909721"/>
            <a:ext cx="0" cy="720000"/>
          </a:xfrm>
          <a:prstGeom prst="line">
            <a:avLst/>
          </a:prstGeom>
          <a:ln w="28575">
            <a:solidFill>
              <a:srgbClr val="1E7DFF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DA94EB13-BDC7-0212-E2D4-ACC3BA2622D2}"/>
              </a:ext>
            </a:extLst>
          </p:cNvPr>
          <p:cNvSpPr txBox="1"/>
          <p:nvPr/>
        </p:nvSpPr>
        <p:spPr>
          <a:xfrm>
            <a:off x="343301" y="2653205"/>
            <a:ext cx="5339036" cy="18492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1E7E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Indirizzi, Temi &amp; Target</a:t>
            </a:r>
          </a:p>
          <a:p>
            <a:endParaRPr lang="it-IT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>
              <a:spcBef>
                <a:spcPts val="700"/>
              </a:spcBef>
            </a:pPr>
            <a:r>
              <a:rPr lang="it-IT" sz="1600" dirty="0">
                <a:solidFill>
                  <a:srgbClr val="1E3D7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Incontri con gli allenatori delle Nazionali Seniores. L’obiettivo primario è allineare la visione di campo con le strategie di governance societaria federale.</a:t>
            </a:r>
          </a:p>
          <a:p>
            <a:pPr marL="285750" indent="-285750" defTabSz="720725"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it-IT" sz="1600" dirty="0">
                <a:solidFill>
                  <a:srgbClr val="1E3D7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Target: Head Coaches e Staff Tecnici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993EE1C3-40FF-3F64-BA67-7929CAC764AD}"/>
              </a:ext>
            </a:extLst>
          </p:cNvPr>
          <p:cNvSpPr txBox="1"/>
          <p:nvPr/>
        </p:nvSpPr>
        <p:spPr>
          <a:xfrm>
            <a:off x="6504587" y="2654902"/>
            <a:ext cx="5349932" cy="2251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1E7E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Modalità Operativa &amp; Canali</a:t>
            </a:r>
          </a:p>
          <a:p>
            <a:endParaRPr lang="it-IT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it-IT" sz="1600" dirty="0">
                <a:solidFill>
                  <a:srgbClr val="1E3D7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Interventi pianificati stabilmente a calendario, sinergici alla formazione dei dirigenti. Strutturazione di canali dedicati di comunicazione e promozione per valorizzare il trasferimento metodologico.</a:t>
            </a:r>
          </a:p>
          <a:p>
            <a:pPr marL="285750" indent="-285750" defTabSz="720725"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it-IT" sz="1600" dirty="0">
                <a:solidFill>
                  <a:srgbClr val="1E3D7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Formato residenziale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AEF6AFEE-9C38-07C2-BF94-D78FA30BD729}"/>
              </a:ext>
            </a:extLst>
          </p:cNvPr>
          <p:cNvSpPr/>
          <p:nvPr/>
        </p:nvSpPr>
        <p:spPr>
          <a:xfrm>
            <a:off x="332405" y="2385286"/>
            <a:ext cx="5349932" cy="2704873"/>
          </a:xfrm>
          <a:prstGeom prst="rect">
            <a:avLst/>
          </a:prstGeom>
          <a:noFill/>
          <a:ln w="9525">
            <a:solidFill>
              <a:srgbClr val="1E7D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C0160133-F9F5-C3F4-D932-2DAC5D0A085C}"/>
              </a:ext>
            </a:extLst>
          </p:cNvPr>
          <p:cNvSpPr/>
          <p:nvPr/>
        </p:nvSpPr>
        <p:spPr>
          <a:xfrm>
            <a:off x="6504587" y="2396168"/>
            <a:ext cx="5349932" cy="2693992"/>
          </a:xfrm>
          <a:prstGeom prst="rect">
            <a:avLst/>
          </a:prstGeom>
          <a:noFill/>
          <a:ln w="9525">
            <a:solidFill>
              <a:srgbClr val="1E7D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504275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A137C5-5B1B-576D-B45B-A0A4459DFD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>
            <a:extLst>
              <a:ext uri="{FF2B5EF4-FFF2-40B4-BE49-F238E27FC236}">
                <a16:creationId xmlns:a16="http://schemas.microsoft.com/office/drawing/2014/main" id="{372752D9-6E50-DEAF-6230-E8EF494B221E}"/>
              </a:ext>
            </a:extLst>
          </p:cNvPr>
          <p:cNvSpPr txBox="1"/>
          <p:nvPr/>
        </p:nvSpPr>
        <p:spPr>
          <a:xfrm>
            <a:off x="343301" y="963044"/>
            <a:ext cx="10792786" cy="5714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655"/>
              </a:lnSpc>
            </a:pPr>
            <a:r>
              <a:rPr lang="en-US" sz="3325" b="1" dirty="0">
                <a:solidFill>
                  <a:srgbClr val="00B0F0"/>
                </a:solidFill>
                <a:latin typeface="Poppins" panose="00000500000000000000" pitchFamily="2" charset="0"/>
                <a:ea typeface="Arial" charset="0"/>
                <a:cs typeface="Poppins" panose="00000500000000000000" pitchFamily="2" charset="0"/>
              </a:rPr>
              <a:t>  </a:t>
            </a:r>
            <a:r>
              <a:rPr lang="it-IT" sz="2500" b="1" i="0" u="none" strike="noStrike" dirty="0">
                <a:solidFill>
                  <a:srgbClr val="1E3D71"/>
                </a:solidFill>
                <a:effectLst/>
                <a:latin typeface="Poppins" panose="00000500000000000000" pitchFamily="2" charset="0"/>
              </a:rPr>
              <a:t>IL BENESSERE EMOTIVO</a:t>
            </a:r>
            <a:endParaRPr lang="en-US" sz="2500" b="1" dirty="0">
              <a:solidFill>
                <a:srgbClr val="1E3D71"/>
              </a:solidFill>
              <a:latin typeface="Poppins" panose="00000500000000000000" pitchFamily="2" charset="0"/>
              <a:ea typeface="Arial" charset="0"/>
              <a:cs typeface="Poppins" panose="00000500000000000000" pitchFamily="2" charset="0"/>
            </a:endParaRPr>
          </a:p>
        </p:txBody>
      </p:sp>
      <p:cxnSp>
        <p:nvCxnSpPr>
          <p:cNvPr id="3" name="Connettore diritto 2">
            <a:extLst>
              <a:ext uri="{FF2B5EF4-FFF2-40B4-BE49-F238E27FC236}">
                <a16:creationId xmlns:a16="http://schemas.microsoft.com/office/drawing/2014/main" id="{0214D8A9-3C7D-AD12-AB1D-95F6FA4A3292}"/>
              </a:ext>
            </a:extLst>
          </p:cNvPr>
          <p:cNvCxnSpPr/>
          <p:nvPr/>
        </p:nvCxnSpPr>
        <p:spPr>
          <a:xfrm>
            <a:off x="343301" y="909721"/>
            <a:ext cx="0" cy="720000"/>
          </a:xfrm>
          <a:prstGeom prst="line">
            <a:avLst/>
          </a:prstGeom>
          <a:ln w="28575">
            <a:solidFill>
              <a:srgbClr val="1E7DFF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1205EDBF-E562-081B-B7BD-760C55BB7AC4}"/>
              </a:ext>
            </a:extLst>
          </p:cNvPr>
          <p:cNvSpPr txBox="1"/>
          <p:nvPr/>
        </p:nvSpPr>
        <p:spPr>
          <a:xfrm>
            <a:off x="1930400" y="2500351"/>
            <a:ext cx="8341360" cy="24981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533400"/>
            <a:r>
              <a:rPr lang="it-IT" b="1" dirty="0">
                <a:solidFill>
                  <a:srgbClr val="1E7E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La Persona al Centro del Progetto</a:t>
            </a:r>
          </a:p>
          <a:p>
            <a:endParaRPr lang="it-IT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it-IT" sz="1600" dirty="0">
                <a:solidFill>
                  <a:srgbClr val="1E3D7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Un’attenzione costantemente crescente alla persona all’interno del contesto sportivo e alla costruzione di una cultura federale attenta al benessere relazionale e psicologico.</a:t>
            </a:r>
          </a:p>
          <a:p>
            <a:pPr>
              <a:spcBef>
                <a:spcPts val="1000"/>
              </a:spcBef>
            </a:pPr>
            <a:r>
              <a:rPr lang="it-IT" sz="1600" b="1" dirty="0">
                <a:solidFill>
                  <a:srgbClr val="1E3D7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Commissione Dedicata: </a:t>
            </a:r>
            <a:r>
              <a:rPr lang="it-IT" sz="1600" dirty="0">
                <a:solidFill>
                  <a:srgbClr val="1E3D7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Proposta di istituzione di un organo composto da professionisti di comprovata autorevolezza, a disposizione di Dirigenti e Società per percorsi di formazione specifici sull’empatia, la resilienza e la gestione delle dinamiche emotive</a:t>
            </a:r>
            <a:endParaRPr lang="it-IT" sz="1600" b="1" dirty="0">
              <a:solidFill>
                <a:srgbClr val="1E3D7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0CB5BBCF-8244-9EB8-8E4B-7F737C4D59E1}"/>
              </a:ext>
            </a:extLst>
          </p:cNvPr>
          <p:cNvSpPr/>
          <p:nvPr/>
        </p:nvSpPr>
        <p:spPr>
          <a:xfrm>
            <a:off x="1778000" y="2283438"/>
            <a:ext cx="8630920" cy="2948962"/>
          </a:xfrm>
          <a:prstGeom prst="rect">
            <a:avLst/>
          </a:prstGeom>
          <a:noFill/>
          <a:ln w="9525">
            <a:solidFill>
              <a:srgbClr val="1E7D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866411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0951D1-BE64-7143-D337-9ADD6621EF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>
            <a:extLst>
              <a:ext uri="{FF2B5EF4-FFF2-40B4-BE49-F238E27FC236}">
                <a16:creationId xmlns:a16="http://schemas.microsoft.com/office/drawing/2014/main" id="{22E823A3-0DC3-247E-20CF-0F6304A7C2DB}"/>
              </a:ext>
            </a:extLst>
          </p:cNvPr>
          <p:cNvSpPr txBox="1"/>
          <p:nvPr/>
        </p:nvSpPr>
        <p:spPr>
          <a:xfrm>
            <a:off x="343301" y="963044"/>
            <a:ext cx="10792786" cy="5714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655"/>
              </a:lnSpc>
            </a:pPr>
            <a:r>
              <a:rPr lang="en-US" sz="3325" b="1" dirty="0">
                <a:solidFill>
                  <a:srgbClr val="00B0F0"/>
                </a:solidFill>
                <a:latin typeface="Poppins" panose="00000500000000000000" pitchFamily="2" charset="0"/>
                <a:ea typeface="Arial" charset="0"/>
                <a:cs typeface="Poppins" panose="00000500000000000000" pitchFamily="2" charset="0"/>
              </a:rPr>
              <a:t>  </a:t>
            </a:r>
            <a:r>
              <a:rPr lang="it-IT" sz="2500" b="1" i="0" u="none" strike="noStrike" dirty="0">
                <a:solidFill>
                  <a:srgbClr val="1E3D71"/>
                </a:solidFill>
                <a:effectLst/>
                <a:latin typeface="Poppins" panose="00000500000000000000" pitchFamily="2" charset="0"/>
              </a:rPr>
              <a:t>ORIENTAMENTO: OBBLIGATORIETÀ PROGRESSIVA</a:t>
            </a:r>
            <a:endParaRPr lang="en-US" sz="2500" b="1" dirty="0">
              <a:solidFill>
                <a:srgbClr val="1E3D71"/>
              </a:solidFill>
              <a:latin typeface="Poppins" panose="00000500000000000000" pitchFamily="2" charset="0"/>
              <a:ea typeface="Arial" charset="0"/>
              <a:cs typeface="Poppins" panose="00000500000000000000" pitchFamily="2" charset="0"/>
            </a:endParaRPr>
          </a:p>
        </p:txBody>
      </p:sp>
      <p:cxnSp>
        <p:nvCxnSpPr>
          <p:cNvPr id="3" name="Connettore diritto 2">
            <a:extLst>
              <a:ext uri="{FF2B5EF4-FFF2-40B4-BE49-F238E27FC236}">
                <a16:creationId xmlns:a16="http://schemas.microsoft.com/office/drawing/2014/main" id="{965D3CFA-3407-FCF8-E2D7-B9945B157FA8}"/>
              </a:ext>
            </a:extLst>
          </p:cNvPr>
          <p:cNvCxnSpPr/>
          <p:nvPr/>
        </p:nvCxnSpPr>
        <p:spPr>
          <a:xfrm>
            <a:off x="343301" y="909721"/>
            <a:ext cx="0" cy="720000"/>
          </a:xfrm>
          <a:prstGeom prst="line">
            <a:avLst/>
          </a:prstGeom>
          <a:ln w="28575">
            <a:solidFill>
              <a:srgbClr val="1E7DFF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" name="Connettore 5">
            <a:extLst>
              <a:ext uri="{FF2B5EF4-FFF2-40B4-BE49-F238E27FC236}">
                <a16:creationId xmlns:a16="http://schemas.microsoft.com/office/drawing/2014/main" id="{4A40F4D0-C114-47A9-EE1F-14EA39585718}"/>
              </a:ext>
            </a:extLst>
          </p:cNvPr>
          <p:cNvSpPr/>
          <p:nvPr/>
        </p:nvSpPr>
        <p:spPr>
          <a:xfrm>
            <a:off x="1803521" y="2661552"/>
            <a:ext cx="666000" cy="664029"/>
          </a:xfrm>
          <a:prstGeom prst="flowChartConnector">
            <a:avLst/>
          </a:prstGeom>
          <a:solidFill>
            <a:srgbClr val="1E7DFF"/>
          </a:solidFill>
          <a:ln>
            <a:solidFill>
              <a:srgbClr val="1E3D7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1</a:t>
            </a:r>
          </a:p>
        </p:txBody>
      </p:sp>
      <p:sp>
        <p:nvSpPr>
          <p:cNvPr id="8" name="Connettore 7">
            <a:extLst>
              <a:ext uri="{FF2B5EF4-FFF2-40B4-BE49-F238E27FC236}">
                <a16:creationId xmlns:a16="http://schemas.microsoft.com/office/drawing/2014/main" id="{1E26727B-6D7D-DF8E-113D-C6B645EEF5AE}"/>
              </a:ext>
            </a:extLst>
          </p:cNvPr>
          <p:cNvSpPr/>
          <p:nvPr/>
        </p:nvSpPr>
        <p:spPr>
          <a:xfrm>
            <a:off x="5763000" y="2661551"/>
            <a:ext cx="666000" cy="664029"/>
          </a:xfrm>
          <a:prstGeom prst="flowChartConnector">
            <a:avLst/>
          </a:prstGeom>
          <a:solidFill>
            <a:schemeClr val="bg1"/>
          </a:solidFill>
          <a:ln>
            <a:solidFill>
              <a:srgbClr val="1E3D7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b="1" dirty="0">
                <a:solidFill>
                  <a:srgbClr val="1E3D7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2</a:t>
            </a:r>
          </a:p>
        </p:txBody>
      </p:sp>
      <p:sp>
        <p:nvSpPr>
          <p:cNvPr id="10" name="Connettore 9">
            <a:extLst>
              <a:ext uri="{FF2B5EF4-FFF2-40B4-BE49-F238E27FC236}">
                <a16:creationId xmlns:a16="http://schemas.microsoft.com/office/drawing/2014/main" id="{71DFB23F-9549-9876-D20A-118EB24C5AEC}"/>
              </a:ext>
            </a:extLst>
          </p:cNvPr>
          <p:cNvSpPr/>
          <p:nvPr/>
        </p:nvSpPr>
        <p:spPr>
          <a:xfrm>
            <a:off x="9733368" y="2661551"/>
            <a:ext cx="666000" cy="664029"/>
          </a:xfrm>
          <a:prstGeom prst="flowChartConnector">
            <a:avLst/>
          </a:prstGeom>
          <a:solidFill>
            <a:schemeClr val="bg1"/>
          </a:solidFill>
          <a:ln>
            <a:solidFill>
              <a:srgbClr val="1E3D7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b="1" dirty="0">
                <a:solidFill>
                  <a:srgbClr val="1E3D7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3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B5DB917B-B258-ED22-E96B-EAD55539204E}"/>
              </a:ext>
            </a:extLst>
          </p:cNvPr>
          <p:cNvSpPr txBox="1"/>
          <p:nvPr/>
        </p:nvSpPr>
        <p:spPr>
          <a:xfrm>
            <a:off x="343302" y="3624940"/>
            <a:ext cx="3586439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533400"/>
            <a:r>
              <a:rPr lang="it-IT" sz="1600" b="1" dirty="0">
                <a:solidFill>
                  <a:srgbClr val="1E7D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CONSAPEVOLEZZA</a:t>
            </a:r>
          </a:p>
          <a:p>
            <a:pPr defTabSz="533400"/>
            <a:endParaRPr lang="it-IT" sz="16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algn="ctr" defTabSz="533400"/>
            <a:r>
              <a:rPr lang="it-IT" sz="1500" dirty="0">
                <a:solidFill>
                  <a:srgbClr val="1E3D7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Abbiamo iniziato con corsi formativi su base volontaria e la risposta del territorio è stata proattiva e spontanea. 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BF6908D0-BBDA-6C04-25B2-143919E5FB45}"/>
              </a:ext>
            </a:extLst>
          </p:cNvPr>
          <p:cNvSpPr txBox="1"/>
          <p:nvPr/>
        </p:nvSpPr>
        <p:spPr>
          <a:xfrm>
            <a:off x="4302781" y="3624939"/>
            <a:ext cx="3586439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533400"/>
            <a:r>
              <a:rPr lang="it-IT" sz="1600" b="1" dirty="0">
                <a:solidFill>
                  <a:srgbClr val="1E7D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INTEGRAZIONE</a:t>
            </a:r>
          </a:p>
          <a:p>
            <a:pPr defTabSz="533400"/>
            <a:endParaRPr lang="it-IT" sz="16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algn="ctr" defTabSz="533400"/>
            <a:r>
              <a:rPr lang="it-IT" sz="1500" dirty="0">
                <a:solidFill>
                  <a:srgbClr val="1E3D7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Il mansionario di </a:t>
            </a:r>
            <a:r>
              <a:rPr lang="it-IT" sz="1500" dirty="0" err="1">
                <a:solidFill>
                  <a:srgbClr val="1E3D7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Sport&amp;Salute</a:t>
            </a:r>
            <a:r>
              <a:rPr lang="it-IT" sz="1500" dirty="0">
                <a:solidFill>
                  <a:srgbClr val="1E3D7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sarà integrato nel sistema formazione della FIPAV e saranno previsti corsi specifici per i diversi ruoli.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5CA80E49-8957-6A2C-678C-F6036788D384}"/>
              </a:ext>
            </a:extLst>
          </p:cNvPr>
          <p:cNvSpPr txBox="1"/>
          <p:nvPr/>
        </p:nvSpPr>
        <p:spPr>
          <a:xfrm>
            <a:off x="8273149" y="3624939"/>
            <a:ext cx="3586439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533400"/>
            <a:r>
              <a:rPr lang="it-IT" sz="1600" b="1" dirty="0">
                <a:solidFill>
                  <a:srgbClr val="1E7D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ABILITAZIONE</a:t>
            </a:r>
          </a:p>
          <a:p>
            <a:pPr defTabSz="533400"/>
            <a:endParaRPr lang="it-IT" sz="16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algn="ctr" defTabSz="533400"/>
            <a:r>
              <a:rPr lang="it-IT" sz="1500" dirty="0">
                <a:solidFill>
                  <a:srgbClr val="1E3D7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Obbligatorietà mirata e progressiva per figure chiave: Responsabile delle Politiche di </a:t>
            </a:r>
            <a:r>
              <a:rPr lang="it-IT" sz="1500" dirty="0" err="1">
                <a:solidFill>
                  <a:srgbClr val="1E3D7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Safeguarding</a:t>
            </a:r>
            <a:r>
              <a:rPr lang="it-IT" sz="1500" dirty="0">
                <a:solidFill>
                  <a:srgbClr val="1E3D7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, Team Manager, Direttore Sportivo e Dirigente Accompagnatore.</a:t>
            </a:r>
          </a:p>
        </p:txBody>
      </p:sp>
    </p:spTree>
    <p:extLst>
      <p:ext uri="{BB962C8B-B14F-4D97-AF65-F5344CB8AC3E}">
        <p14:creationId xmlns:p14="http://schemas.microsoft.com/office/powerpoint/2010/main" val="11305061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0CACA4-975E-7B46-C944-8FB93C2B4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2A2695B5-FCCB-59B8-DE00-B04FE35ABB50}"/>
              </a:ext>
            </a:extLst>
          </p:cNvPr>
          <p:cNvSpPr txBox="1">
            <a:spLocks/>
          </p:cNvSpPr>
          <p:nvPr/>
        </p:nvSpPr>
        <p:spPr>
          <a:xfrm>
            <a:off x="4972956" y="2518653"/>
            <a:ext cx="28760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ACCADEMIA FIPAV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F2277040-EC1A-EC0F-1639-9A69A5DCE6D7}"/>
              </a:ext>
            </a:extLst>
          </p:cNvPr>
          <p:cNvSpPr txBox="1"/>
          <p:nvPr/>
        </p:nvSpPr>
        <p:spPr>
          <a:xfrm>
            <a:off x="1052844" y="3244425"/>
            <a:ext cx="1007812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6000" b="1" i="1" dirty="0">
                <a:solidFill>
                  <a:srgbClr val="1E3D71"/>
                </a:solidFill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SPAZIO ALLE IDEE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B710D28A-47F9-1E20-0018-1A3D59C1DEA0}"/>
              </a:ext>
            </a:extLst>
          </p:cNvPr>
          <p:cNvSpPr txBox="1"/>
          <p:nvPr/>
        </p:nvSpPr>
        <p:spPr>
          <a:xfrm>
            <a:off x="1061028" y="2899564"/>
            <a:ext cx="1006994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500" b="1" dirty="0">
                <a:solidFill>
                  <a:srgbClr val="1E7EFF"/>
                </a:solidFill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</a:rPr>
              <a:t>03 / COSTRUIAMO INSIEME IL FUTURO DELLA FORMAZIONE</a:t>
            </a:r>
          </a:p>
        </p:txBody>
      </p:sp>
    </p:spTree>
    <p:extLst>
      <p:ext uri="{BB962C8B-B14F-4D97-AF65-F5344CB8AC3E}">
        <p14:creationId xmlns:p14="http://schemas.microsoft.com/office/powerpoint/2010/main" val="4087079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436796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726</TotalTime>
  <Words>1333</Words>
  <Application>Microsoft Office PowerPoint</Application>
  <PresentationFormat>Widescreen</PresentationFormat>
  <Paragraphs>183</Paragraphs>
  <Slides>18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18</vt:i4>
      </vt:variant>
    </vt:vector>
  </HeadingPairs>
  <TitlesOfParts>
    <vt:vector size="24" baseType="lpstr">
      <vt:lpstr>Aptos</vt:lpstr>
      <vt:lpstr>Aptos Display</vt:lpstr>
      <vt:lpstr>Arial</vt:lpstr>
      <vt:lpstr>Poppins</vt:lpstr>
      <vt:lpstr>Wingdings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Giu Mac</dc:creator>
  <cp:lastModifiedBy>Francesca Gragnoli</cp:lastModifiedBy>
  <cp:revision>35</cp:revision>
  <cp:lastPrinted>2026-06-26T09:25:35Z</cp:lastPrinted>
  <dcterms:created xsi:type="dcterms:W3CDTF">2026-06-17T10:32:02Z</dcterms:created>
  <dcterms:modified xsi:type="dcterms:W3CDTF">2026-06-27T10:56:11Z</dcterms:modified>
</cp:coreProperties>
</file>